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80" r:id="rId2"/>
    <p:sldId id="287" r:id="rId3"/>
    <p:sldId id="285" r:id="rId4"/>
    <p:sldId id="282" r:id="rId5"/>
    <p:sldId id="281" r:id="rId6"/>
    <p:sldId id="284"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34" r:id="rId34"/>
    <p:sldId id="335" r:id="rId35"/>
    <p:sldId id="336" r:id="rId36"/>
    <p:sldId id="337" r:id="rId37"/>
    <p:sldId id="329" r:id="rId38"/>
    <p:sldId id="330" r:id="rId39"/>
    <p:sldId id="338" r:id="rId40"/>
    <p:sldId id="339" r:id="rId41"/>
    <p:sldId id="331" r:id="rId42"/>
    <p:sldId id="332" r:id="rId43"/>
    <p:sldId id="333" r:id="rId44"/>
    <p:sldId id="300" r:id="rId45"/>
    <p:sldId id="265" r:id="rId46"/>
    <p:sldId id="271" r:id="rId47"/>
    <p:sldId id="276" r:id="rId48"/>
  </p:sldIdLst>
  <p:sldSz cx="10058400" cy="7772400"/>
  <p:notesSz cx="10058400" cy="7772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1" d="100"/>
          <a:sy n="51" d="100"/>
        </p:scale>
        <p:origin x="36" y="23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4A07E682-B6F6-4F06-8275-C7E64666D30A}" type="datetimeFigureOut">
              <a:rPr lang="es-CO" smtClean="0"/>
              <a:t>13/02/2023</a:t>
            </a:fld>
            <a:endParaRPr lang="es-CO"/>
          </a:p>
        </p:txBody>
      </p:sp>
      <p:sp>
        <p:nvSpPr>
          <p:cNvPr id="4" name="Marcador de imagen de diapositiva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77380A78-8259-4AAD-AE92-B2A91930D67A}" type="slidenum">
              <a:rPr lang="es-CO" smtClean="0"/>
              <a:t>‹Nº›</a:t>
            </a:fld>
            <a:endParaRPr lang="es-CO"/>
          </a:p>
        </p:txBody>
      </p:sp>
    </p:spTree>
    <p:extLst>
      <p:ext uri="{BB962C8B-B14F-4D97-AF65-F5344CB8AC3E}">
        <p14:creationId xmlns:p14="http://schemas.microsoft.com/office/powerpoint/2010/main" val="3934405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ingenieriaindustrialonline.com/investigacion-de-operaciones/programacion-lineal/"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ingenieriaindustrialonline.com/investigacion-de-operaciones/metodo-grafico/"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dirty="0">
                <a:solidFill>
                  <a:srgbClr val="2C2F34"/>
                </a:solidFill>
                <a:effectLst/>
                <a:latin typeface="-apple-system"/>
              </a:rPr>
              <a:t>El </a:t>
            </a:r>
            <a:r>
              <a:rPr lang="es-MX" sz="1200" b="1" i="0" dirty="0">
                <a:solidFill>
                  <a:srgbClr val="2C2F34"/>
                </a:solidFill>
                <a:effectLst/>
                <a:latin typeface="-apple-system"/>
              </a:rPr>
              <a:t>Método Simplex</a:t>
            </a:r>
            <a:r>
              <a:rPr lang="es-MX" sz="1200" b="0" i="0" dirty="0">
                <a:solidFill>
                  <a:srgbClr val="2C2F34"/>
                </a:solidFill>
                <a:effectLst/>
                <a:latin typeface="-apple-system"/>
              </a:rPr>
              <a:t> es un método analítico de solución de problemas de </a:t>
            </a:r>
            <a:r>
              <a:rPr lang="es-MX" sz="1200" b="1" i="1" u="none" strike="noStrike" dirty="0">
                <a:solidFill>
                  <a:srgbClr val="BE9B4F"/>
                </a:solidFill>
                <a:effectLst/>
                <a:latin typeface="-apple-system"/>
                <a:hlinkClick r:id="rId3"/>
              </a:rPr>
              <a:t>programación lineal</a:t>
            </a:r>
            <a:r>
              <a:rPr lang="es-MX" sz="1200" b="0" i="1" dirty="0">
                <a:solidFill>
                  <a:srgbClr val="2C2F34"/>
                </a:solidFill>
                <a:effectLst/>
                <a:latin typeface="-apple-system"/>
              </a:rPr>
              <a:t>,</a:t>
            </a:r>
            <a:r>
              <a:rPr lang="es-MX" sz="1200" b="0" i="0" dirty="0">
                <a:solidFill>
                  <a:srgbClr val="2C2F34"/>
                </a:solidFill>
                <a:effectLst/>
                <a:latin typeface="-apple-system"/>
              </a:rPr>
              <a:t> capaz de resolver modelos más complejos que los </a:t>
            </a:r>
            <a:r>
              <a:rPr lang="es-MX" sz="1000" b="0" i="0" dirty="0">
                <a:solidFill>
                  <a:srgbClr val="2C2F34"/>
                </a:solidFill>
                <a:effectLst/>
                <a:latin typeface="-apple-system"/>
              </a:rPr>
              <a:t>resueltos mediante el </a:t>
            </a:r>
            <a:r>
              <a:rPr lang="es-MX" sz="1000" b="1" i="1" u="none" strike="noStrike" dirty="0">
                <a:solidFill>
                  <a:srgbClr val="BE9B4F"/>
                </a:solidFill>
                <a:effectLst/>
                <a:latin typeface="-apple-system"/>
                <a:hlinkClick r:id="rId4"/>
              </a:rPr>
              <a:t>método gráfico,</a:t>
            </a:r>
            <a:r>
              <a:rPr lang="es-MX" sz="1000" b="0" i="0" dirty="0">
                <a:solidFill>
                  <a:srgbClr val="2C2F34"/>
                </a:solidFill>
                <a:effectLst/>
                <a:latin typeface="-apple-system"/>
              </a:rPr>
              <a:t> sin restricción en el número de variables y con una mayor capacidad de análisis de sensibilidad.</a:t>
            </a:r>
            <a:endParaRPr lang="es-MX" sz="1000"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ffectLst>
                <a:outerShdw blurRad="38100" dist="38100" dir="2700000" algn="tl">
                  <a:srgbClr val="000000">
                    <a:alpha val="43137"/>
                  </a:srgbClr>
                </a:outerShdw>
              </a:effectLst>
            </a:endParaRPr>
          </a:p>
        </p:txBody>
      </p:sp>
      <p:sp>
        <p:nvSpPr>
          <p:cNvPr id="4" name="Marcador de número de diapositiva 3"/>
          <p:cNvSpPr>
            <a:spLocks noGrp="1"/>
          </p:cNvSpPr>
          <p:nvPr>
            <p:ph type="sldNum" sz="quarter" idx="5"/>
          </p:nvPr>
        </p:nvSpPr>
        <p:spPr/>
        <p:txBody>
          <a:bodyPr/>
          <a:lstStyle/>
          <a:p>
            <a:fld id="{77380A78-8259-4AAD-AE92-B2A91930D67A}" type="slidenum">
              <a:rPr lang="es-CO" smtClean="0"/>
              <a:t>4</a:t>
            </a:fld>
            <a:endParaRPr lang="es-CO"/>
          </a:p>
        </p:txBody>
      </p:sp>
    </p:spTree>
    <p:extLst>
      <p:ext uri="{BB962C8B-B14F-4D97-AF65-F5344CB8AC3E}">
        <p14:creationId xmlns:p14="http://schemas.microsoft.com/office/powerpoint/2010/main" val="3772136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13</a:t>
            </a:fld>
            <a:endParaRPr lang="es-CO"/>
          </a:p>
        </p:txBody>
      </p:sp>
    </p:spTree>
    <p:extLst>
      <p:ext uri="{BB962C8B-B14F-4D97-AF65-F5344CB8AC3E}">
        <p14:creationId xmlns:p14="http://schemas.microsoft.com/office/powerpoint/2010/main" val="225440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14</a:t>
            </a:fld>
            <a:endParaRPr lang="es-CO"/>
          </a:p>
        </p:txBody>
      </p:sp>
    </p:spTree>
    <p:extLst>
      <p:ext uri="{BB962C8B-B14F-4D97-AF65-F5344CB8AC3E}">
        <p14:creationId xmlns:p14="http://schemas.microsoft.com/office/powerpoint/2010/main" val="2878973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15</a:t>
            </a:fld>
            <a:endParaRPr lang="es-CO"/>
          </a:p>
        </p:txBody>
      </p:sp>
    </p:spTree>
    <p:extLst>
      <p:ext uri="{BB962C8B-B14F-4D97-AF65-F5344CB8AC3E}">
        <p14:creationId xmlns:p14="http://schemas.microsoft.com/office/powerpoint/2010/main" val="3678020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16</a:t>
            </a:fld>
            <a:endParaRPr lang="es-CO"/>
          </a:p>
        </p:txBody>
      </p:sp>
    </p:spTree>
    <p:extLst>
      <p:ext uri="{BB962C8B-B14F-4D97-AF65-F5344CB8AC3E}">
        <p14:creationId xmlns:p14="http://schemas.microsoft.com/office/powerpoint/2010/main" val="3165623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17</a:t>
            </a:fld>
            <a:endParaRPr lang="es-CO"/>
          </a:p>
        </p:txBody>
      </p:sp>
    </p:spTree>
    <p:extLst>
      <p:ext uri="{BB962C8B-B14F-4D97-AF65-F5344CB8AC3E}">
        <p14:creationId xmlns:p14="http://schemas.microsoft.com/office/powerpoint/2010/main" val="410255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i="0" dirty="0">
                <a:solidFill>
                  <a:srgbClr val="2C2F34"/>
                </a:solidFill>
                <a:effectLst/>
                <a:latin typeface="+mn-lt"/>
              </a:rPr>
              <a:t>De esta manera podemos apreciar una matriz identidad (n = 4), formado por las variables de holgura las cuales solo tienen coeficiente 1 en su respectivo recurso, por ejemplo la variable de holgura «S1» solo tiene coeficiente 1 en la restricción correspondiente al recurso 1.</a:t>
            </a:r>
            <a:endParaRPr lang="es-CO" sz="1000" dirty="0">
              <a:latin typeface="+mn-lt"/>
            </a:endParaRPr>
          </a:p>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18</a:t>
            </a:fld>
            <a:endParaRPr lang="es-CO"/>
          </a:p>
        </p:txBody>
      </p:sp>
    </p:spTree>
    <p:extLst>
      <p:ext uri="{BB962C8B-B14F-4D97-AF65-F5344CB8AC3E}">
        <p14:creationId xmlns:p14="http://schemas.microsoft.com/office/powerpoint/2010/main" val="179398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19</a:t>
            </a:fld>
            <a:endParaRPr lang="es-CO"/>
          </a:p>
        </p:txBody>
      </p:sp>
    </p:spTree>
    <p:extLst>
      <p:ext uri="{BB962C8B-B14F-4D97-AF65-F5344CB8AC3E}">
        <p14:creationId xmlns:p14="http://schemas.microsoft.com/office/powerpoint/2010/main" val="286274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20</a:t>
            </a:fld>
            <a:endParaRPr lang="es-CO"/>
          </a:p>
        </p:txBody>
      </p:sp>
    </p:spTree>
    <p:extLst>
      <p:ext uri="{BB962C8B-B14F-4D97-AF65-F5344CB8AC3E}">
        <p14:creationId xmlns:p14="http://schemas.microsoft.com/office/powerpoint/2010/main" val="2161056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21</a:t>
            </a:fld>
            <a:endParaRPr lang="es-CO"/>
          </a:p>
        </p:txBody>
      </p:sp>
    </p:spTree>
    <p:extLst>
      <p:ext uri="{BB962C8B-B14F-4D97-AF65-F5344CB8AC3E}">
        <p14:creationId xmlns:p14="http://schemas.microsoft.com/office/powerpoint/2010/main" val="2862375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22</a:t>
            </a:fld>
            <a:endParaRPr lang="es-CO"/>
          </a:p>
        </p:txBody>
      </p:sp>
    </p:spTree>
    <p:extLst>
      <p:ext uri="{BB962C8B-B14F-4D97-AF65-F5344CB8AC3E}">
        <p14:creationId xmlns:p14="http://schemas.microsoft.com/office/powerpoint/2010/main" val="3543749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5</a:t>
            </a:fld>
            <a:endParaRPr lang="es-CO"/>
          </a:p>
        </p:txBody>
      </p:sp>
    </p:spTree>
    <p:extLst>
      <p:ext uri="{BB962C8B-B14F-4D97-AF65-F5344CB8AC3E}">
        <p14:creationId xmlns:p14="http://schemas.microsoft.com/office/powerpoint/2010/main" val="1046333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23</a:t>
            </a:fld>
            <a:endParaRPr lang="es-CO"/>
          </a:p>
        </p:txBody>
      </p:sp>
    </p:spTree>
    <p:extLst>
      <p:ext uri="{BB962C8B-B14F-4D97-AF65-F5344CB8AC3E}">
        <p14:creationId xmlns:p14="http://schemas.microsoft.com/office/powerpoint/2010/main" val="3404587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24</a:t>
            </a:fld>
            <a:endParaRPr lang="es-CO"/>
          </a:p>
        </p:txBody>
      </p:sp>
    </p:spTree>
    <p:extLst>
      <p:ext uri="{BB962C8B-B14F-4D97-AF65-F5344CB8AC3E}">
        <p14:creationId xmlns:p14="http://schemas.microsoft.com/office/powerpoint/2010/main" val="1931010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25</a:t>
            </a:fld>
            <a:endParaRPr lang="es-CO"/>
          </a:p>
        </p:txBody>
      </p:sp>
    </p:spTree>
    <p:extLst>
      <p:ext uri="{BB962C8B-B14F-4D97-AF65-F5344CB8AC3E}">
        <p14:creationId xmlns:p14="http://schemas.microsoft.com/office/powerpoint/2010/main" val="1591577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26</a:t>
            </a:fld>
            <a:endParaRPr lang="es-CO"/>
          </a:p>
        </p:txBody>
      </p:sp>
    </p:spTree>
    <p:extLst>
      <p:ext uri="{BB962C8B-B14F-4D97-AF65-F5344CB8AC3E}">
        <p14:creationId xmlns:p14="http://schemas.microsoft.com/office/powerpoint/2010/main" val="717395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27</a:t>
            </a:fld>
            <a:endParaRPr lang="es-CO"/>
          </a:p>
        </p:txBody>
      </p:sp>
    </p:spTree>
    <p:extLst>
      <p:ext uri="{BB962C8B-B14F-4D97-AF65-F5344CB8AC3E}">
        <p14:creationId xmlns:p14="http://schemas.microsoft.com/office/powerpoint/2010/main" val="2755613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28</a:t>
            </a:fld>
            <a:endParaRPr lang="es-CO"/>
          </a:p>
        </p:txBody>
      </p:sp>
    </p:spTree>
    <p:extLst>
      <p:ext uri="{BB962C8B-B14F-4D97-AF65-F5344CB8AC3E}">
        <p14:creationId xmlns:p14="http://schemas.microsoft.com/office/powerpoint/2010/main" val="1328572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29</a:t>
            </a:fld>
            <a:endParaRPr lang="es-CO"/>
          </a:p>
        </p:txBody>
      </p:sp>
    </p:spTree>
    <p:extLst>
      <p:ext uri="{BB962C8B-B14F-4D97-AF65-F5344CB8AC3E}">
        <p14:creationId xmlns:p14="http://schemas.microsoft.com/office/powerpoint/2010/main" val="62245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30</a:t>
            </a:fld>
            <a:endParaRPr lang="es-CO"/>
          </a:p>
        </p:txBody>
      </p:sp>
    </p:spTree>
    <p:extLst>
      <p:ext uri="{BB962C8B-B14F-4D97-AF65-F5344CB8AC3E}">
        <p14:creationId xmlns:p14="http://schemas.microsoft.com/office/powerpoint/2010/main" val="2729981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31</a:t>
            </a:fld>
            <a:endParaRPr lang="es-CO"/>
          </a:p>
        </p:txBody>
      </p:sp>
    </p:spTree>
    <p:extLst>
      <p:ext uri="{BB962C8B-B14F-4D97-AF65-F5344CB8AC3E}">
        <p14:creationId xmlns:p14="http://schemas.microsoft.com/office/powerpoint/2010/main" val="2662348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32</a:t>
            </a:fld>
            <a:endParaRPr lang="es-CO"/>
          </a:p>
        </p:txBody>
      </p:sp>
    </p:spTree>
    <p:extLst>
      <p:ext uri="{BB962C8B-B14F-4D97-AF65-F5344CB8AC3E}">
        <p14:creationId xmlns:p14="http://schemas.microsoft.com/office/powerpoint/2010/main" val="2220814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6</a:t>
            </a:fld>
            <a:endParaRPr lang="es-CO"/>
          </a:p>
        </p:txBody>
      </p:sp>
    </p:spTree>
    <p:extLst>
      <p:ext uri="{BB962C8B-B14F-4D97-AF65-F5344CB8AC3E}">
        <p14:creationId xmlns:p14="http://schemas.microsoft.com/office/powerpoint/2010/main" val="651255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33</a:t>
            </a:fld>
            <a:endParaRPr lang="es-CO"/>
          </a:p>
        </p:txBody>
      </p:sp>
    </p:spTree>
    <p:extLst>
      <p:ext uri="{BB962C8B-B14F-4D97-AF65-F5344CB8AC3E}">
        <p14:creationId xmlns:p14="http://schemas.microsoft.com/office/powerpoint/2010/main" val="4146888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34</a:t>
            </a:fld>
            <a:endParaRPr lang="es-CO"/>
          </a:p>
        </p:txBody>
      </p:sp>
    </p:spTree>
    <p:extLst>
      <p:ext uri="{BB962C8B-B14F-4D97-AF65-F5344CB8AC3E}">
        <p14:creationId xmlns:p14="http://schemas.microsoft.com/office/powerpoint/2010/main" val="3636296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35</a:t>
            </a:fld>
            <a:endParaRPr lang="es-CO"/>
          </a:p>
        </p:txBody>
      </p:sp>
    </p:spTree>
    <p:extLst>
      <p:ext uri="{BB962C8B-B14F-4D97-AF65-F5344CB8AC3E}">
        <p14:creationId xmlns:p14="http://schemas.microsoft.com/office/powerpoint/2010/main" val="3203758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36</a:t>
            </a:fld>
            <a:endParaRPr lang="es-CO"/>
          </a:p>
        </p:txBody>
      </p:sp>
    </p:spTree>
    <p:extLst>
      <p:ext uri="{BB962C8B-B14F-4D97-AF65-F5344CB8AC3E}">
        <p14:creationId xmlns:p14="http://schemas.microsoft.com/office/powerpoint/2010/main" val="2246744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37</a:t>
            </a:fld>
            <a:endParaRPr lang="es-CO"/>
          </a:p>
        </p:txBody>
      </p:sp>
    </p:spTree>
    <p:extLst>
      <p:ext uri="{BB962C8B-B14F-4D97-AF65-F5344CB8AC3E}">
        <p14:creationId xmlns:p14="http://schemas.microsoft.com/office/powerpoint/2010/main" val="2475964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38</a:t>
            </a:fld>
            <a:endParaRPr lang="es-CO"/>
          </a:p>
        </p:txBody>
      </p:sp>
    </p:spTree>
    <p:extLst>
      <p:ext uri="{BB962C8B-B14F-4D97-AF65-F5344CB8AC3E}">
        <p14:creationId xmlns:p14="http://schemas.microsoft.com/office/powerpoint/2010/main" val="1396663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39</a:t>
            </a:fld>
            <a:endParaRPr lang="es-CO"/>
          </a:p>
        </p:txBody>
      </p:sp>
    </p:spTree>
    <p:extLst>
      <p:ext uri="{BB962C8B-B14F-4D97-AF65-F5344CB8AC3E}">
        <p14:creationId xmlns:p14="http://schemas.microsoft.com/office/powerpoint/2010/main" val="3890300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40</a:t>
            </a:fld>
            <a:endParaRPr lang="es-CO"/>
          </a:p>
        </p:txBody>
      </p:sp>
    </p:spTree>
    <p:extLst>
      <p:ext uri="{BB962C8B-B14F-4D97-AF65-F5344CB8AC3E}">
        <p14:creationId xmlns:p14="http://schemas.microsoft.com/office/powerpoint/2010/main" val="500298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41</a:t>
            </a:fld>
            <a:endParaRPr lang="es-CO"/>
          </a:p>
        </p:txBody>
      </p:sp>
    </p:spTree>
    <p:extLst>
      <p:ext uri="{BB962C8B-B14F-4D97-AF65-F5344CB8AC3E}">
        <p14:creationId xmlns:p14="http://schemas.microsoft.com/office/powerpoint/2010/main" val="3427556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42</a:t>
            </a:fld>
            <a:endParaRPr lang="es-CO"/>
          </a:p>
        </p:txBody>
      </p:sp>
    </p:spTree>
    <p:extLst>
      <p:ext uri="{BB962C8B-B14F-4D97-AF65-F5344CB8AC3E}">
        <p14:creationId xmlns:p14="http://schemas.microsoft.com/office/powerpoint/2010/main" val="527695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52E5C3E-7D9A-4A3A-8D41-C81E1E0BDD38}" type="slidenum">
              <a:rPr lang="es-CO" smtClean="0"/>
              <a:t>7</a:t>
            </a:fld>
            <a:endParaRPr lang="es-CO"/>
          </a:p>
        </p:txBody>
      </p:sp>
    </p:spTree>
    <p:extLst>
      <p:ext uri="{BB962C8B-B14F-4D97-AF65-F5344CB8AC3E}">
        <p14:creationId xmlns:p14="http://schemas.microsoft.com/office/powerpoint/2010/main" val="2164228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43</a:t>
            </a:fld>
            <a:endParaRPr lang="es-CO"/>
          </a:p>
        </p:txBody>
      </p:sp>
    </p:spTree>
    <p:extLst>
      <p:ext uri="{BB962C8B-B14F-4D97-AF65-F5344CB8AC3E}">
        <p14:creationId xmlns:p14="http://schemas.microsoft.com/office/powerpoint/2010/main" val="357856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8</a:t>
            </a:fld>
            <a:endParaRPr lang="es-CO"/>
          </a:p>
        </p:txBody>
      </p:sp>
    </p:spTree>
    <p:extLst>
      <p:ext uri="{BB962C8B-B14F-4D97-AF65-F5344CB8AC3E}">
        <p14:creationId xmlns:p14="http://schemas.microsoft.com/office/powerpoint/2010/main" val="3810407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9</a:t>
            </a:fld>
            <a:endParaRPr lang="es-CO"/>
          </a:p>
        </p:txBody>
      </p:sp>
    </p:spTree>
    <p:extLst>
      <p:ext uri="{BB962C8B-B14F-4D97-AF65-F5344CB8AC3E}">
        <p14:creationId xmlns:p14="http://schemas.microsoft.com/office/powerpoint/2010/main" val="1933814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10</a:t>
            </a:fld>
            <a:endParaRPr lang="es-CO"/>
          </a:p>
        </p:txBody>
      </p:sp>
    </p:spTree>
    <p:extLst>
      <p:ext uri="{BB962C8B-B14F-4D97-AF65-F5344CB8AC3E}">
        <p14:creationId xmlns:p14="http://schemas.microsoft.com/office/powerpoint/2010/main" val="125227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11</a:t>
            </a:fld>
            <a:endParaRPr lang="es-CO"/>
          </a:p>
        </p:txBody>
      </p:sp>
    </p:spTree>
    <p:extLst>
      <p:ext uri="{BB962C8B-B14F-4D97-AF65-F5344CB8AC3E}">
        <p14:creationId xmlns:p14="http://schemas.microsoft.com/office/powerpoint/2010/main" val="179772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7380A78-8259-4AAD-AE92-B2A91930D67A}" type="slidenum">
              <a:rPr lang="es-CO" smtClean="0"/>
              <a:t>12</a:t>
            </a:fld>
            <a:endParaRPr lang="es-CO"/>
          </a:p>
        </p:txBody>
      </p:sp>
    </p:spTree>
    <p:extLst>
      <p:ext uri="{BB962C8B-B14F-4D97-AF65-F5344CB8AC3E}">
        <p14:creationId xmlns:p14="http://schemas.microsoft.com/office/powerpoint/2010/main" val="3401069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264504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272011"/>
            <a:ext cx="8549640" cy="2705947"/>
          </a:xfrm>
        </p:spPr>
        <p:txBody>
          <a:bodyPr anchor="b"/>
          <a:lstStyle>
            <a:lvl1pPr algn="ctr">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57300" y="4082310"/>
            <a:ext cx="7543800" cy="1876530"/>
          </a:xfr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2469495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5.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7.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2.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7.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5.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7.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7.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7.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4.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7.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1.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7.pn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7.png"/><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jpe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jpe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print">
            <a:extLst>
              <a:ext uri="{28A0092B-C50C-407E-A947-70E740481C1C}">
                <a14:useLocalDpi xmlns:a14="http://schemas.microsoft.com/office/drawing/2010/main" val="0"/>
              </a:ext>
            </a:extLst>
          </a:blip>
          <a:srcRect l="15102" t="-56" r="-5663" b="-506"/>
          <a:stretch/>
        </p:blipFill>
        <p:spPr>
          <a:xfrm>
            <a:off x="-10477" y="114301"/>
            <a:ext cx="10304040" cy="7638096"/>
          </a:xfrm>
          <a:prstGeom prst="rect">
            <a:avLst/>
          </a:prstGeom>
        </p:spPr>
      </p:pic>
      <p:sp>
        <p:nvSpPr>
          <p:cNvPr id="6" name="Rectángulo 5"/>
          <p:cNvSpPr/>
          <p:nvPr/>
        </p:nvSpPr>
        <p:spPr>
          <a:xfrm>
            <a:off x="5458777" y="114300"/>
            <a:ext cx="4599623" cy="75438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571" y="5987099"/>
            <a:ext cx="3436620" cy="1390094"/>
          </a:xfrm>
          <a:prstGeom prst="rect">
            <a:avLst/>
          </a:prstGeom>
        </p:spPr>
      </p:pic>
      <p:sp>
        <p:nvSpPr>
          <p:cNvPr id="11" name="Elipse 10"/>
          <p:cNvSpPr/>
          <p:nvPr/>
        </p:nvSpPr>
        <p:spPr>
          <a:xfrm>
            <a:off x="5935905" y="2003581"/>
            <a:ext cx="3645364" cy="3443068"/>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sp>
        <p:nvSpPr>
          <p:cNvPr id="13" name="CuadroTexto 12"/>
          <p:cNvSpPr txBox="1"/>
          <p:nvPr/>
        </p:nvSpPr>
        <p:spPr>
          <a:xfrm>
            <a:off x="6265443" y="3134994"/>
            <a:ext cx="2986286" cy="1040285"/>
          </a:xfrm>
          <a:prstGeom prst="rect">
            <a:avLst/>
          </a:prstGeom>
          <a:noFill/>
        </p:spPr>
        <p:txBody>
          <a:bodyPr wrap="square" rtlCol="0">
            <a:spAutoFit/>
          </a:bodyPr>
          <a:lstStyle/>
          <a:p>
            <a:pPr algn="ctr"/>
            <a:r>
              <a:rPr lang="es-MX" sz="3080" dirty="0">
                <a:solidFill>
                  <a:schemeClr val="bg1"/>
                </a:solidFill>
                <a:latin typeface="Arial" panose="020B0604020202020204" pitchFamily="34" charset="0"/>
                <a:cs typeface="Arial" panose="020B0604020202020204" pitchFamily="34" charset="0"/>
              </a:rPr>
              <a:t>INICIO</a:t>
            </a:r>
          </a:p>
          <a:p>
            <a:pPr algn="ctr"/>
            <a:r>
              <a:rPr lang="es-MX" sz="3080" dirty="0">
                <a:solidFill>
                  <a:schemeClr val="bg1"/>
                </a:solidFill>
                <a:latin typeface="Arial" panose="020B0604020202020204" pitchFamily="34" charset="0"/>
                <a:cs typeface="Arial" panose="020B0604020202020204" pitchFamily="34" charset="0"/>
              </a:rPr>
              <a:t>GRABACIÓN</a:t>
            </a:r>
            <a:endParaRPr lang="en-US" sz="308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5377589" y="1283068"/>
            <a:ext cx="4761992" cy="4884094"/>
          </a:xfrm>
          <a:prstGeom prst="rect">
            <a:avLst/>
          </a:prstGeom>
        </p:spPr>
      </p:pic>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52255"/>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pic>
        <p:nvPicPr>
          <p:cNvPr id="18" name="Imagen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19" name="CuadroTexto 18">
            <a:extLst>
              <a:ext uri="{FF2B5EF4-FFF2-40B4-BE49-F238E27FC236}">
                <a16:creationId xmlns:a16="http://schemas.microsoft.com/office/drawing/2014/main" id="{92D6F001-1935-F34E-4977-7D822C6DBE9F}"/>
              </a:ext>
            </a:extLst>
          </p:cNvPr>
          <p:cNvSpPr txBox="1"/>
          <p:nvPr/>
        </p:nvSpPr>
        <p:spPr>
          <a:xfrm>
            <a:off x="914400" y="7295427"/>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20" name="CuadroTexto 19">
            <a:extLst>
              <a:ext uri="{FF2B5EF4-FFF2-40B4-BE49-F238E27FC236}">
                <a16:creationId xmlns:a16="http://schemas.microsoft.com/office/drawing/2014/main" id="{18DB05E3-7731-8D8B-E35B-87AC78422587}"/>
              </a:ext>
            </a:extLst>
          </p:cNvPr>
          <p:cNvSpPr txBox="1"/>
          <p:nvPr/>
        </p:nvSpPr>
        <p:spPr>
          <a:xfrm>
            <a:off x="211046" y="1205813"/>
            <a:ext cx="7696200" cy="3970318"/>
          </a:xfrm>
          <a:prstGeom prst="rect">
            <a:avLst/>
          </a:prstGeom>
          <a:noFill/>
        </p:spPr>
        <p:txBody>
          <a:bodyPr wrap="square">
            <a:spAutoFit/>
          </a:bodyPr>
          <a:lstStyle/>
          <a:p>
            <a:pPr algn="just"/>
            <a:r>
              <a:rPr lang="es-MX" i="0" dirty="0">
                <a:effectLst/>
              </a:rPr>
              <a:t>Una consideración importante consiste en que el sistema de restricciones debe ser restrictivo, y esto significa solo una cosa: El lado derecho de las restricciones no puede contener variables, solo un número mayor o igual a 0.</a:t>
            </a:r>
          </a:p>
          <a:p>
            <a:pPr algn="just"/>
            <a:endParaRPr lang="es-MX" i="0" dirty="0">
              <a:effectLst/>
            </a:endParaRPr>
          </a:p>
          <a:p>
            <a:pPr algn="just"/>
            <a:r>
              <a:rPr lang="es-MX" i="0" dirty="0">
                <a:effectLst/>
              </a:rPr>
              <a:t>En el caso en que, por ejemplo, tengamos la siguiente restricción:</a:t>
            </a:r>
          </a:p>
          <a:p>
            <a:pPr algn="ctr"/>
            <a:endParaRPr lang="es-MX" i="0" dirty="0">
              <a:effectLst/>
            </a:endParaRPr>
          </a:p>
          <a:p>
            <a:pPr algn="ctr"/>
            <a:r>
              <a:rPr lang="es-MX" i="0" dirty="0">
                <a:effectLst/>
              </a:rPr>
              <a:t>2X</a:t>
            </a:r>
            <a:r>
              <a:rPr lang="es-MX" i="0" baseline="-25000" dirty="0">
                <a:effectLst/>
              </a:rPr>
              <a:t>1</a:t>
            </a:r>
            <a:r>
              <a:rPr lang="es-MX" i="0" dirty="0">
                <a:effectLst/>
              </a:rPr>
              <a:t> + 1X</a:t>
            </a:r>
            <a:r>
              <a:rPr lang="es-MX" i="0" baseline="-25000" dirty="0">
                <a:effectLst/>
              </a:rPr>
              <a:t>2</a:t>
            </a:r>
            <a:r>
              <a:rPr lang="es-MX" i="0" dirty="0">
                <a:effectLst/>
              </a:rPr>
              <a:t> + 1X</a:t>
            </a:r>
            <a:r>
              <a:rPr lang="es-MX" i="0" baseline="-25000" dirty="0">
                <a:effectLst/>
              </a:rPr>
              <a:t>3</a:t>
            </a:r>
            <a:r>
              <a:rPr lang="es-MX" i="0" dirty="0">
                <a:effectLst/>
              </a:rPr>
              <a:t> + 2X</a:t>
            </a:r>
            <a:r>
              <a:rPr lang="es-MX" i="0" baseline="-25000" dirty="0">
                <a:effectLst/>
              </a:rPr>
              <a:t>4</a:t>
            </a:r>
            <a:r>
              <a:rPr lang="es-MX" i="0" dirty="0">
                <a:effectLst/>
              </a:rPr>
              <a:t> &lt;= -24</a:t>
            </a:r>
          </a:p>
          <a:p>
            <a:pPr algn="just"/>
            <a:endParaRPr lang="es-MX" i="0" dirty="0">
              <a:effectLst/>
            </a:endParaRPr>
          </a:p>
          <a:p>
            <a:pPr algn="just"/>
            <a:r>
              <a:rPr lang="es-MX" i="0" dirty="0">
                <a:effectLst/>
              </a:rPr>
              <a:t>Procederemos, primero a convertir la desigualdad en igualdad añadiendo una variable de holgura:</a:t>
            </a:r>
          </a:p>
          <a:p>
            <a:pPr algn="ctr"/>
            <a:r>
              <a:rPr lang="es-MX" i="0" dirty="0">
                <a:effectLst/>
              </a:rPr>
              <a:t>2X</a:t>
            </a:r>
            <a:r>
              <a:rPr lang="es-MX" i="0" baseline="-25000" dirty="0">
                <a:effectLst/>
              </a:rPr>
              <a:t>1</a:t>
            </a:r>
            <a:r>
              <a:rPr lang="es-MX" i="0" dirty="0">
                <a:effectLst/>
              </a:rPr>
              <a:t> + 1X</a:t>
            </a:r>
            <a:r>
              <a:rPr lang="es-MX" i="0" baseline="-25000" dirty="0">
                <a:effectLst/>
              </a:rPr>
              <a:t>2</a:t>
            </a:r>
            <a:r>
              <a:rPr lang="es-MX" i="0" dirty="0">
                <a:effectLst/>
              </a:rPr>
              <a:t> + 1X</a:t>
            </a:r>
            <a:r>
              <a:rPr lang="es-MX" i="0" baseline="-25000" dirty="0">
                <a:effectLst/>
              </a:rPr>
              <a:t>3</a:t>
            </a:r>
            <a:r>
              <a:rPr lang="es-MX" i="0" dirty="0">
                <a:effectLst/>
              </a:rPr>
              <a:t> + 2X</a:t>
            </a:r>
            <a:r>
              <a:rPr lang="es-MX" i="0" baseline="-25000" dirty="0">
                <a:effectLst/>
              </a:rPr>
              <a:t>4</a:t>
            </a:r>
            <a:r>
              <a:rPr lang="es-MX" i="0" dirty="0">
                <a:effectLst/>
              </a:rPr>
              <a:t> + 1S</a:t>
            </a:r>
            <a:r>
              <a:rPr lang="es-MX" i="0" baseline="-25000" dirty="0">
                <a:effectLst/>
              </a:rPr>
              <a:t>1 </a:t>
            </a:r>
            <a:r>
              <a:rPr lang="es-MX" i="0" dirty="0">
                <a:effectLst/>
              </a:rPr>
              <a:t>= -24</a:t>
            </a:r>
          </a:p>
          <a:p>
            <a:pPr algn="just"/>
            <a:endParaRPr lang="es-MX" i="0" dirty="0">
              <a:effectLst/>
            </a:endParaRPr>
          </a:p>
          <a:p>
            <a:pPr algn="just"/>
            <a:r>
              <a:rPr lang="es-MX" i="0" dirty="0">
                <a:effectLst/>
              </a:rPr>
              <a:t>Segundo, a multiplicar ambos lados de la igualdad por (-1), de tal manera que el lado derecho cumpla con la condición: positivos mayores o iguales a 0.</a:t>
            </a:r>
          </a:p>
        </p:txBody>
      </p:sp>
      <p:sp>
        <p:nvSpPr>
          <p:cNvPr id="21" name="CuadroTexto 20">
            <a:extLst>
              <a:ext uri="{FF2B5EF4-FFF2-40B4-BE49-F238E27FC236}">
                <a16:creationId xmlns:a16="http://schemas.microsoft.com/office/drawing/2014/main" id="{421EDA55-BC99-0CC6-CB53-BED9A99BC1DA}"/>
              </a:ext>
            </a:extLst>
          </p:cNvPr>
          <p:cNvSpPr txBox="1"/>
          <p:nvPr/>
        </p:nvSpPr>
        <p:spPr>
          <a:xfrm>
            <a:off x="1433272" y="5562600"/>
            <a:ext cx="5826632" cy="1200329"/>
          </a:xfrm>
          <a:prstGeom prst="rect">
            <a:avLst/>
          </a:prstGeom>
          <a:noFill/>
        </p:spPr>
        <p:txBody>
          <a:bodyPr wrap="square">
            <a:spAutoFit/>
          </a:bodyPr>
          <a:lstStyle/>
          <a:p>
            <a:pPr algn="ctr"/>
            <a:r>
              <a:rPr lang="es-MX" b="0" i="0" dirty="0">
                <a:effectLst/>
                <a:latin typeface="+mj-lt"/>
              </a:rPr>
              <a:t>                              -2</a:t>
            </a:r>
            <a:r>
              <a:rPr lang="es-MX" b="1" i="0" dirty="0">
                <a:effectLst/>
                <a:latin typeface="+mj-lt"/>
              </a:rPr>
              <a:t>X</a:t>
            </a:r>
            <a:r>
              <a:rPr lang="es-MX" b="1" i="0" baseline="-25000" dirty="0">
                <a:effectLst/>
                <a:latin typeface="+mj-lt"/>
              </a:rPr>
              <a:t>1</a:t>
            </a:r>
            <a:r>
              <a:rPr lang="es-MX" b="1" i="0" dirty="0">
                <a:effectLst/>
                <a:latin typeface="+mj-lt"/>
              </a:rPr>
              <a:t> –</a:t>
            </a:r>
            <a:r>
              <a:rPr lang="es-MX" b="0" i="0" dirty="0">
                <a:effectLst/>
                <a:latin typeface="+mj-lt"/>
              </a:rPr>
              <a:t> 1</a:t>
            </a:r>
            <a:r>
              <a:rPr lang="es-MX" b="1" i="0" dirty="0">
                <a:effectLst/>
                <a:latin typeface="+mj-lt"/>
              </a:rPr>
              <a:t>X</a:t>
            </a:r>
            <a:r>
              <a:rPr lang="es-MX" b="1" i="0" baseline="-25000" dirty="0">
                <a:effectLst/>
                <a:latin typeface="+mj-lt"/>
              </a:rPr>
              <a:t>2</a:t>
            </a:r>
            <a:r>
              <a:rPr lang="es-MX" b="0" i="0" dirty="0">
                <a:effectLst/>
                <a:latin typeface="+mj-lt"/>
              </a:rPr>
              <a:t> – 1</a:t>
            </a:r>
            <a:r>
              <a:rPr lang="es-MX" b="1" i="0" dirty="0">
                <a:effectLst/>
                <a:latin typeface="+mj-lt"/>
              </a:rPr>
              <a:t>X</a:t>
            </a:r>
            <a:r>
              <a:rPr lang="es-MX" b="1" i="0" baseline="-25000" dirty="0">
                <a:effectLst/>
                <a:latin typeface="+mj-lt"/>
              </a:rPr>
              <a:t>3</a:t>
            </a:r>
            <a:r>
              <a:rPr lang="es-MX" b="0" i="0" dirty="0">
                <a:effectLst/>
                <a:latin typeface="+mj-lt"/>
              </a:rPr>
              <a:t> – 2</a:t>
            </a:r>
            <a:r>
              <a:rPr lang="es-MX" b="1" i="0" dirty="0">
                <a:effectLst/>
                <a:latin typeface="+mj-lt"/>
              </a:rPr>
              <a:t>X</a:t>
            </a:r>
            <a:r>
              <a:rPr lang="es-MX" b="1" i="0" baseline="-25000" dirty="0">
                <a:effectLst/>
                <a:latin typeface="+mj-lt"/>
              </a:rPr>
              <a:t>4</a:t>
            </a:r>
            <a:r>
              <a:rPr lang="es-MX" b="0" i="0" dirty="0">
                <a:effectLst/>
                <a:latin typeface="+mj-lt"/>
              </a:rPr>
              <a:t> – 1</a:t>
            </a:r>
            <a:r>
              <a:rPr lang="es-MX" b="1" i="0" dirty="0">
                <a:effectLst/>
                <a:latin typeface="+mj-lt"/>
              </a:rPr>
              <a:t>S</a:t>
            </a:r>
            <a:r>
              <a:rPr lang="es-MX" b="1" i="0" baseline="-25000" dirty="0">
                <a:effectLst/>
                <a:latin typeface="+mj-lt"/>
              </a:rPr>
              <a:t>1 </a:t>
            </a:r>
            <a:r>
              <a:rPr lang="es-MX" b="0" i="0" dirty="0">
                <a:effectLst/>
                <a:latin typeface="+mj-lt"/>
              </a:rPr>
              <a:t>= 24</a:t>
            </a:r>
          </a:p>
          <a:p>
            <a:pPr algn="just"/>
            <a:endParaRPr lang="es-MX" b="0" i="0" dirty="0">
              <a:effectLst/>
              <a:latin typeface="+mj-lt"/>
            </a:endParaRPr>
          </a:p>
          <a:p>
            <a:pPr algn="just"/>
            <a:r>
              <a:rPr lang="es-MX" b="0" i="0" dirty="0">
                <a:effectLst/>
                <a:latin typeface="+mj-lt"/>
              </a:rPr>
              <a:t>De esta manera lograríamos estandarizar esta restricción para nuestro algoritmo Simplex.</a:t>
            </a:r>
          </a:p>
        </p:txBody>
      </p:sp>
    </p:spTree>
    <p:extLst>
      <p:ext uri="{BB962C8B-B14F-4D97-AF65-F5344CB8AC3E}">
        <p14:creationId xmlns:p14="http://schemas.microsoft.com/office/powerpoint/2010/main" val="11464400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pic>
        <p:nvPicPr>
          <p:cNvPr id="18" name="Imagen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19" name="CuadroTexto 18">
            <a:extLst>
              <a:ext uri="{FF2B5EF4-FFF2-40B4-BE49-F238E27FC236}">
                <a16:creationId xmlns:a16="http://schemas.microsoft.com/office/drawing/2014/main" id="{836BDFE0-7F90-2FBC-DF1F-C3ECBAEE8ABF}"/>
              </a:ext>
            </a:extLst>
          </p:cNvPr>
          <p:cNvSpPr txBox="1"/>
          <p:nvPr/>
        </p:nvSpPr>
        <p:spPr>
          <a:xfrm>
            <a:off x="1066800" y="7295427"/>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20" name="CuadroTexto 19">
            <a:extLst>
              <a:ext uri="{FF2B5EF4-FFF2-40B4-BE49-F238E27FC236}">
                <a16:creationId xmlns:a16="http://schemas.microsoft.com/office/drawing/2014/main" id="{D40EBAFD-53A3-E03C-8021-9E1B6A53D746}"/>
              </a:ext>
            </a:extLst>
          </p:cNvPr>
          <p:cNvSpPr txBox="1"/>
          <p:nvPr/>
        </p:nvSpPr>
        <p:spPr>
          <a:xfrm>
            <a:off x="1139723" y="611842"/>
            <a:ext cx="4956278" cy="1077218"/>
          </a:xfrm>
          <a:prstGeom prst="rect">
            <a:avLst/>
          </a:prstGeom>
          <a:noFill/>
        </p:spPr>
        <p:txBody>
          <a:bodyPr wrap="square">
            <a:spAutoFit/>
          </a:bodyPr>
          <a:lstStyle/>
          <a:p>
            <a:pPr algn="l"/>
            <a:r>
              <a:rPr lang="es-MX" sz="3200" b="1" dirty="0">
                <a:solidFill>
                  <a:srgbClr val="2C2F34"/>
                </a:solidFill>
                <a:effectLst>
                  <a:outerShdw blurRad="38100" dist="38100" dir="2700000" algn="tl">
                    <a:srgbClr val="000000">
                      <a:alpha val="43137"/>
                    </a:srgbClr>
                  </a:outerShdw>
                </a:effectLst>
                <a:latin typeface="+mj-lt"/>
              </a:rPr>
              <a:t>VARIABLE ARTIFICIAL / MÉTODO DE LA «M»</a:t>
            </a:r>
          </a:p>
        </p:txBody>
      </p:sp>
      <p:sp>
        <p:nvSpPr>
          <p:cNvPr id="21" name="CuadroTexto 20">
            <a:extLst>
              <a:ext uri="{FF2B5EF4-FFF2-40B4-BE49-F238E27FC236}">
                <a16:creationId xmlns:a16="http://schemas.microsoft.com/office/drawing/2014/main" id="{5053E767-2E82-E763-0E1F-DBEDECAF8E27}"/>
              </a:ext>
            </a:extLst>
          </p:cNvPr>
          <p:cNvSpPr txBox="1"/>
          <p:nvPr/>
        </p:nvSpPr>
        <p:spPr>
          <a:xfrm>
            <a:off x="1407805" y="2278935"/>
            <a:ext cx="5900138" cy="4801314"/>
          </a:xfrm>
          <a:prstGeom prst="rect">
            <a:avLst/>
          </a:prstGeom>
          <a:noFill/>
        </p:spPr>
        <p:txBody>
          <a:bodyPr wrap="square">
            <a:spAutoFit/>
          </a:bodyPr>
          <a:lstStyle/>
          <a:p>
            <a:pPr algn="just"/>
            <a:r>
              <a:rPr lang="es-MX" b="0" i="0" dirty="0">
                <a:effectLst/>
                <a:latin typeface="-apple-system"/>
              </a:rPr>
              <a:t>Una variable artificial es un </a:t>
            </a:r>
            <a:r>
              <a:rPr lang="es-MX" b="1" i="1" dirty="0">
                <a:effectLst/>
                <a:latin typeface="-apple-system"/>
              </a:rPr>
              <a:t>truco matemático</a:t>
            </a:r>
            <a:r>
              <a:rPr lang="es-MX" b="0" i="0" dirty="0">
                <a:effectLst/>
                <a:latin typeface="-apple-system"/>
              </a:rPr>
              <a:t> para convertir inecuaciones «&gt;=» en ecuaciones, o cuando aparecen igualdades en el problema original, la característica principal de estas variables es que no deben formar parte de la solución, dado que no representan recursos. El objetivo fundamental de estas variables es la formación de la matriz identidad.</a:t>
            </a:r>
          </a:p>
          <a:p>
            <a:pPr algn="just"/>
            <a:endParaRPr lang="es-MX" b="0" i="0" dirty="0">
              <a:effectLst/>
              <a:latin typeface="-apple-system"/>
            </a:endParaRPr>
          </a:p>
          <a:p>
            <a:pPr algn="just"/>
            <a:r>
              <a:rPr lang="es-MX" b="0" i="0" dirty="0">
                <a:effectLst/>
                <a:latin typeface="-apple-system"/>
              </a:rPr>
              <a:t>Estas variables se representa por la letra </a:t>
            </a:r>
            <a:r>
              <a:rPr lang="es-MX" b="0" i="1" dirty="0">
                <a:effectLst/>
                <a:latin typeface="-apple-system"/>
              </a:rPr>
              <a:t>«A»,</a:t>
            </a:r>
            <a:r>
              <a:rPr lang="es-MX" b="0" i="0" dirty="0">
                <a:effectLst/>
                <a:latin typeface="-apple-system"/>
              </a:rPr>
              <a:t> siempre se suman a las restricciones, su coeficiente es M (por esto se le denomina Método de la M grande, donde M significa un número demasiado grande muy poco atractivo para la función objetivo), y el signo en la función objetivo va en contra del sentido de la misma, es decir, en problemas de Maximización su signo es menos (-) y en problemas de Minimización su signo es (+), repetimos con el objetivo de que su valor en la solución sea cero (0).</a:t>
            </a:r>
          </a:p>
        </p:txBody>
      </p:sp>
    </p:spTree>
    <p:extLst>
      <p:ext uri="{BB962C8B-B14F-4D97-AF65-F5344CB8AC3E}">
        <p14:creationId xmlns:p14="http://schemas.microsoft.com/office/powerpoint/2010/main" val="6479059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pic>
        <p:nvPicPr>
          <p:cNvPr id="18" name="Imagen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26" name="CuadroTexto 25">
            <a:extLst>
              <a:ext uri="{FF2B5EF4-FFF2-40B4-BE49-F238E27FC236}">
                <a16:creationId xmlns:a16="http://schemas.microsoft.com/office/drawing/2014/main" id="{C561B033-895A-5A14-2709-49535BEA50D9}"/>
              </a:ext>
            </a:extLst>
          </p:cNvPr>
          <p:cNvSpPr txBox="1"/>
          <p:nvPr/>
        </p:nvSpPr>
        <p:spPr>
          <a:xfrm>
            <a:off x="1810017" y="765449"/>
            <a:ext cx="6195204" cy="584775"/>
          </a:xfrm>
          <a:prstGeom prst="rect">
            <a:avLst/>
          </a:prstGeom>
          <a:noFill/>
        </p:spPr>
        <p:txBody>
          <a:bodyPr wrap="square" rtlCol="0">
            <a:spAutoFit/>
          </a:bodyPr>
          <a:lstStyle/>
          <a:p>
            <a:pPr algn="l"/>
            <a:r>
              <a:rPr lang="es-CO" sz="3200" b="1" dirty="0">
                <a:solidFill>
                  <a:srgbClr val="183357"/>
                </a:solidFill>
                <a:effectLst>
                  <a:outerShdw blurRad="38100" dist="38100" dir="2700000" algn="tl">
                    <a:srgbClr val="000000">
                      <a:alpha val="43137"/>
                    </a:srgbClr>
                  </a:outerShdw>
                </a:effectLst>
                <a:latin typeface="Open Sans" panose="020B0606030504020204" pitchFamily="34" charset="0"/>
              </a:rPr>
              <a:t>VARIABLES NO NEGATIVAS</a:t>
            </a:r>
          </a:p>
        </p:txBody>
      </p:sp>
      <p:sp>
        <p:nvSpPr>
          <p:cNvPr id="27" name="CuadroTexto 26">
            <a:extLst>
              <a:ext uri="{FF2B5EF4-FFF2-40B4-BE49-F238E27FC236}">
                <a16:creationId xmlns:a16="http://schemas.microsoft.com/office/drawing/2014/main" id="{7AB034F9-3F93-4B3D-8E5C-5C4CED63B2BE}"/>
              </a:ext>
            </a:extLst>
          </p:cNvPr>
          <p:cNvSpPr txBox="1"/>
          <p:nvPr/>
        </p:nvSpPr>
        <p:spPr>
          <a:xfrm>
            <a:off x="1219200" y="7413656"/>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28" name="CuadroTexto 27">
            <a:extLst>
              <a:ext uri="{FF2B5EF4-FFF2-40B4-BE49-F238E27FC236}">
                <a16:creationId xmlns:a16="http://schemas.microsoft.com/office/drawing/2014/main" id="{F1268083-E96A-8A0B-9182-C1E671AEE00C}"/>
              </a:ext>
            </a:extLst>
          </p:cNvPr>
          <p:cNvSpPr txBox="1"/>
          <p:nvPr/>
        </p:nvSpPr>
        <p:spPr>
          <a:xfrm>
            <a:off x="1017791" y="2586149"/>
            <a:ext cx="7779657" cy="3970318"/>
          </a:xfrm>
          <a:prstGeom prst="rect">
            <a:avLst/>
          </a:prstGeom>
          <a:noFill/>
        </p:spPr>
        <p:txBody>
          <a:bodyPr wrap="square">
            <a:spAutoFit/>
          </a:bodyPr>
          <a:lstStyle/>
          <a:p>
            <a:pPr algn="just"/>
            <a:r>
              <a:rPr lang="es-MX" b="0" i="0" dirty="0">
                <a:effectLst/>
                <a:latin typeface="-apple-system"/>
              </a:rPr>
              <a:t>Todas las variables del método Simplex deben cumplir con la condición de no negatividad. Cuando existe alguna variable del modelo que no tiene restricción de </a:t>
            </a:r>
            <a:r>
              <a:rPr lang="es-MX" b="0" i="1" dirty="0">
                <a:effectLst/>
                <a:latin typeface="-apple-system"/>
              </a:rPr>
              <a:t>no-negatividad</a:t>
            </a:r>
            <a:r>
              <a:rPr lang="es-MX" b="0" i="0" dirty="0">
                <a:effectLst/>
                <a:latin typeface="-apple-system"/>
              </a:rPr>
              <a:t>, se debe reemplazar por la diferencia de dos variables positivas.</a:t>
            </a:r>
          </a:p>
          <a:p>
            <a:pPr algn="just"/>
            <a:endParaRPr lang="es-MX" b="0" i="0" dirty="0">
              <a:effectLst/>
              <a:latin typeface="-apple-system"/>
            </a:endParaRPr>
          </a:p>
          <a:p>
            <a:pPr algn="just"/>
            <a:r>
              <a:rPr lang="es-MX" b="0" i="0" dirty="0">
                <a:effectLst/>
                <a:latin typeface="-apple-system"/>
              </a:rPr>
              <a:t>Por lo tanto en el modelo donde aparezca esta variable , se debe cambiar por:</a:t>
            </a:r>
          </a:p>
          <a:p>
            <a:pPr algn="just"/>
            <a:endParaRPr lang="es-MX" b="0" i="0" dirty="0">
              <a:effectLst/>
              <a:latin typeface="-apple-system"/>
            </a:endParaRPr>
          </a:p>
          <a:p>
            <a:pPr algn="just"/>
            <a:r>
              <a:rPr lang="es-MX" b="0" i="0" dirty="0">
                <a:effectLst/>
                <a:latin typeface="-apple-system"/>
              </a:rPr>
              <a:t>Sea </a:t>
            </a:r>
            <a:r>
              <a:rPr lang="es-MX" b="1" i="0" dirty="0">
                <a:effectLst/>
                <a:latin typeface="-apple-system"/>
              </a:rPr>
              <a:t>X</a:t>
            </a:r>
            <a:r>
              <a:rPr lang="es-MX" b="1" i="0" baseline="-25000" dirty="0">
                <a:effectLst/>
                <a:latin typeface="-apple-system"/>
              </a:rPr>
              <a:t>i </a:t>
            </a:r>
            <a:r>
              <a:rPr lang="es-MX" b="0" i="0" dirty="0">
                <a:effectLst/>
                <a:latin typeface="-apple-system"/>
              </a:rPr>
              <a:t>una variable sin restricción de no-negatividad (puede ser mayor, igual o menor que cero), se debe cambiar por:</a:t>
            </a:r>
          </a:p>
          <a:p>
            <a:pPr algn="just"/>
            <a:endParaRPr lang="es-MX" b="0" i="0" dirty="0">
              <a:effectLst/>
              <a:latin typeface="-apple-system"/>
            </a:endParaRPr>
          </a:p>
          <a:p>
            <a:pPr algn="just"/>
            <a:r>
              <a:rPr lang="es-MX" b="1" i="0" dirty="0">
                <a:effectLst/>
                <a:latin typeface="-apple-system"/>
              </a:rPr>
              <a:t>(X</a:t>
            </a:r>
            <a:r>
              <a:rPr lang="es-MX" b="1" i="0" baseline="-25000" dirty="0">
                <a:effectLst/>
                <a:latin typeface="-apple-system"/>
              </a:rPr>
              <a:t>i(+)</a:t>
            </a:r>
            <a:r>
              <a:rPr lang="es-MX" b="1" i="0" dirty="0">
                <a:effectLst/>
                <a:latin typeface="-apple-system"/>
              </a:rPr>
              <a:t> –</a:t>
            </a:r>
            <a:r>
              <a:rPr lang="es-MX" b="0" i="0" dirty="0">
                <a:effectLst/>
                <a:latin typeface="-apple-system"/>
              </a:rPr>
              <a:t> </a:t>
            </a:r>
            <a:r>
              <a:rPr lang="es-MX" b="1" i="0" dirty="0">
                <a:effectLst/>
                <a:latin typeface="-apple-system"/>
              </a:rPr>
              <a:t>X</a:t>
            </a:r>
            <a:r>
              <a:rPr lang="es-MX" b="1" i="0" baseline="-25000" dirty="0">
                <a:effectLst/>
                <a:latin typeface="-apple-system"/>
              </a:rPr>
              <a:t>i(-)</a:t>
            </a:r>
            <a:r>
              <a:rPr lang="es-MX" b="1" i="0" dirty="0">
                <a:effectLst/>
                <a:latin typeface="-apple-system"/>
              </a:rPr>
              <a:t>) </a:t>
            </a:r>
            <a:r>
              <a:rPr lang="es-MX" b="0" i="0" dirty="0">
                <a:effectLst/>
                <a:latin typeface="-apple-system"/>
              </a:rPr>
              <a:t>donde </a:t>
            </a:r>
            <a:r>
              <a:rPr lang="es-MX" b="1" i="0" dirty="0">
                <a:effectLst/>
                <a:latin typeface="-apple-system"/>
              </a:rPr>
              <a:t>X</a:t>
            </a:r>
            <a:r>
              <a:rPr lang="es-MX" b="1" i="0" baseline="-25000" dirty="0">
                <a:effectLst/>
                <a:latin typeface="-apple-system"/>
              </a:rPr>
              <a:t>i(+)</a:t>
            </a:r>
            <a:r>
              <a:rPr lang="es-MX" b="1" i="0" dirty="0">
                <a:effectLst/>
                <a:latin typeface="-apple-system"/>
              </a:rPr>
              <a:t> &gt;= 0</a:t>
            </a:r>
            <a:r>
              <a:rPr lang="es-MX" b="0" i="0" dirty="0">
                <a:effectLst/>
                <a:latin typeface="-apple-system"/>
              </a:rPr>
              <a:t> y  </a:t>
            </a:r>
            <a:r>
              <a:rPr lang="es-MX" b="1" i="0" dirty="0">
                <a:effectLst/>
                <a:latin typeface="-apple-system"/>
              </a:rPr>
              <a:t>X</a:t>
            </a:r>
            <a:r>
              <a:rPr lang="es-MX" b="1" i="0" baseline="-25000" dirty="0">
                <a:effectLst/>
                <a:latin typeface="-apple-system"/>
              </a:rPr>
              <a:t>i(-)</a:t>
            </a:r>
            <a:r>
              <a:rPr lang="es-MX" b="1" i="0" dirty="0">
                <a:effectLst/>
                <a:latin typeface="-apple-system"/>
              </a:rPr>
              <a:t> &gt;= 0</a:t>
            </a:r>
          </a:p>
          <a:p>
            <a:pPr algn="just"/>
            <a:endParaRPr lang="es-MX" b="0" i="0" dirty="0">
              <a:effectLst/>
              <a:latin typeface="-apple-system"/>
            </a:endParaRPr>
          </a:p>
          <a:p>
            <a:pPr algn="just"/>
            <a:r>
              <a:rPr lang="es-MX" b="0" i="0" dirty="0">
                <a:effectLst/>
                <a:latin typeface="-apple-system"/>
              </a:rPr>
              <a:t>Este tipo de variables son poco comunes, y se utilizan mucho en la pro</a:t>
            </a:r>
            <a:r>
              <a:rPr lang="es-MX" b="0" i="0" dirty="0">
                <a:solidFill>
                  <a:schemeClr val="bg1"/>
                </a:solidFill>
                <a:effectLst/>
                <a:latin typeface="-apple-system"/>
              </a:rPr>
              <a:t>gramación </a:t>
            </a:r>
            <a:r>
              <a:rPr lang="es-MX" b="0" i="0" dirty="0">
                <a:effectLst/>
                <a:latin typeface="-apple-system"/>
              </a:rPr>
              <a:t>por metas.</a:t>
            </a:r>
          </a:p>
        </p:txBody>
      </p:sp>
    </p:spTree>
    <p:extLst>
      <p:ext uri="{BB962C8B-B14F-4D97-AF65-F5344CB8AC3E}">
        <p14:creationId xmlns:p14="http://schemas.microsoft.com/office/powerpoint/2010/main" val="3418885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37" name="CuadroTexto 36">
            <a:extLst>
              <a:ext uri="{FF2B5EF4-FFF2-40B4-BE49-F238E27FC236}">
                <a16:creationId xmlns:a16="http://schemas.microsoft.com/office/drawing/2014/main" id="{0AFF17A0-2ED1-DB1E-3D21-8D966FCC2A88}"/>
              </a:ext>
            </a:extLst>
          </p:cNvPr>
          <p:cNvSpPr txBox="1"/>
          <p:nvPr/>
        </p:nvSpPr>
        <p:spPr>
          <a:xfrm>
            <a:off x="1738488" y="1123592"/>
            <a:ext cx="6867705" cy="584775"/>
          </a:xfrm>
          <a:prstGeom prst="rect">
            <a:avLst/>
          </a:prstGeom>
          <a:noFill/>
        </p:spPr>
        <p:txBody>
          <a:bodyPr wrap="square" rtlCol="0">
            <a:spAutoFit/>
          </a:bodyPr>
          <a:lstStyle/>
          <a:p>
            <a:pPr algn="l"/>
            <a:r>
              <a:rPr lang="es-MX" sz="3200" b="1" i="0" dirty="0">
                <a:solidFill>
                  <a:srgbClr val="183357"/>
                </a:solidFill>
                <a:effectLst>
                  <a:outerShdw blurRad="38100" dist="38100" dir="2700000" algn="tl">
                    <a:srgbClr val="000000">
                      <a:alpha val="43137"/>
                    </a:srgbClr>
                  </a:outerShdw>
                </a:effectLst>
                <a:latin typeface="Open Sans" panose="020B0606030504020204" pitchFamily="34" charset="0"/>
              </a:rPr>
              <a:t>MÉTODO SIMPLEX PASO A PASO</a:t>
            </a:r>
          </a:p>
        </p:txBody>
      </p:sp>
      <p:sp>
        <p:nvSpPr>
          <p:cNvPr id="38" name="CuadroTexto 37">
            <a:extLst>
              <a:ext uri="{FF2B5EF4-FFF2-40B4-BE49-F238E27FC236}">
                <a16:creationId xmlns:a16="http://schemas.microsoft.com/office/drawing/2014/main" id="{9F33FC23-C370-4326-8993-A46576882688}"/>
              </a:ext>
            </a:extLst>
          </p:cNvPr>
          <p:cNvSpPr txBox="1"/>
          <p:nvPr/>
        </p:nvSpPr>
        <p:spPr>
          <a:xfrm>
            <a:off x="881717" y="7098661"/>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39" name="CuadroTexto 38">
            <a:extLst>
              <a:ext uri="{FF2B5EF4-FFF2-40B4-BE49-F238E27FC236}">
                <a16:creationId xmlns:a16="http://schemas.microsoft.com/office/drawing/2014/main" id="{C90229D3-B8A8-FDC3-4BB9-014078092C2F}"/>
              </a:ext>
            </a:extLst>
          </p:cNvPr>
          <p:cNvSpPr txBox="1"/>
          <p:nvPr/>
        </p:nvSpPr>
        <p:spPr>
          <a:xfrm>
            <a:off x="2438400" y="2864736"/>
            <a:ext cx="4927600" cy="1754326"/>
          </a:xfrm>
          <a:prstGeom prst="rect">
            <a:avLst/>
          </a:prstGeom>
          <a:noFill/>
        </p:spPr>
        <p:txBody>
          <a:bodyPr wrap="square">
            <a:spAutoFit/>
          </a:bodyPr>
          <a:lstStyle/>
          <a:p>
            <a:pPr algn="just"/>
            <a:r>
              <a:rPr lang="es-MX" b="0" i="0" dirty="0">
                <a:effectLst/>
                <a:latin typeface="+mj-lt"/>
              </a:rPr>
              <a:t>Lo primero que diremos es que la resolución de un problema mediante Método Simplex manual carece de sentido práctico, y solo se utiliza hoy por hoy con fines académicos. Dicho de otro modo, para que el estudiante reconozca el funcionamiento del algoritmo.</a:t>
            </a:r>
            <a:endParaRPr lang="es-CO" dirty="0">
              <a:latin typeface="+mj-lt"/>
            </a:endParaRPr>
          </a:p>
        </p:txBody>
      </p:sp>
    </p:spTree>
    <p:extLst>
      <p:ext uri="{BB962C8B-B14F-4D97-AF65-F5344CB8AC3E}">
        <p14:creationId xmlns:p14="http://schemas.microsoft.com/office/powerpoint/2010/main" val="112127163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35" name="CuadroTexto 34">
            <a:extLst>
              <a:ext uri="{FF2B5EF4-FFF2-40B4-BE49-F238E27FC236}">
                <a16:creationId xmlns:a16="http://schemas.microsoft.com/office/drawing/2014/main" id="{C410D334-320C-3D2C-F240-0910F21F253C}"/>
              </a:ext>
            </a:extLst>
          </p:cNvPr>
          <p:cNvSpPr txBox="1"/>
          <p:nvPr/>
        </p:nvSpPr>
        <p:spPr>
          <a:xfrm>
            <a:off x="717760" y="738513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36" name="Rectangle 1">
            <a:extLst>
              <a:ext uri="{FF2B5EF4-FFF2-40B4-BE49-F238E27FC236}">
                <a16:creationId xmlns:a16="http://schemas.microsoft.com/office/drawing/2014/main" id="{1D1DF457-6498-1795-E6A3-DC8E4DFC54E3}"/>
              </a:ext>
            </a:extLst>
          </p:cNvPr>
          <p:cNvSpPr>
            <a:spLocks noChangeArrowheads="1"/>
          </p:cNvSpPr>
          <p:nvPr/>
        </p:nvSpPr>
        <p:spPr bwMode="auto">
          <a:xfrm flipH="1">
            <a:off x="1066800" y="1301955"/>
            <a:ext cx="8272874" cy="4401205"/>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4000" b="1" i="1" u="none" strike="noStrike" cap="none" normalizeH="0" baseline="0" dirty="0">
                <a:ln>
                  <a:noFill/>
                </a:ln>
                <a:solidFill>
                  <a:srgbClr val="183357"/>
                </a:solidFill>
                <a:effectLst/>
                <a:latin typeface="Open Sans" panose="020B0606030504020204" pitchFamily="34" charset="0"/>
                <a:cs typeface="Open Sans" panose="020B0606030504020204" pitchFamily="34" charset="0"/>
              </a:rPr>
              <a:t>El problema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rgbClr val="2C2F34"/>
              </a:solidFill>
              <a:effectLst/>
              <a:latin typeface="Open Sans" panose="020B0606030504020204" pitchFamily="34" charset="0"/>
              <a:cs typeface="Open Sans" panose="020B06060305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rgbClr val="2C2F34"/>
              </a:solidFill>
              <a:effectLst/>
              <a:latin typeface="Open Sans" panose="020B0606030504020204" pitchFamily="34" charset="0"/>
              <a:cs typeface="Open Sans" panose="020B06060305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b="0" i="1" u="none" strike="noStrike" cap="none" normalizeH="0" baseline="0" dirty="0">
                <a:ln>
                  <a:noFill/>
                </a:ln>
                <a:solidFill>
                  <a:schemeClr val="tx1"/>
                </a:solidFill>
                <a:effectLst/>
              </a:rPr>
              <a:t>La empresa el SAMÁN Ltda. Dedicada a la fabricación de muebles, ha ampliado su producción en dos líneas más. Por lo tanto actualmente fabrica mesas, sillas, camas y bibliotecas. Cada mesa requiere de 2 piezas rectangulares de 8 pines, y 2 piezas cuadradas de 4 pines. Cada silla requiere de 1 pieza rectangular de 8 pines y 2 piezas cuadradas de 4 pines, cada cama requiere de 1 pieza rectangular de 8 pines, 1 cuadrada de 4 pines y 2 bases trapezoidales de 2 pines y finalmente cada biblioteca requiere de 2 piezas rectangulares de 8 pines, 2 bases trapezoidales de 2 pines y 4 piezas rectangulares de 2 pines. Cada mesa cuesta producirla $10000 y se vende en $ 30000, cada silla cuesta producirla $ 8000 y se vende en $ 28000, cada cama cuesta producirla $ 20000 y se vende en $ 40000, cada biblioteca cuesta producirla $ 40000 y se vende en $ 60000. El objetivo de la fábrica es maximizar las utilidades.</a:t>
            </a:r>
            <a:endParaRPr kumimoji="0" lang="es-CO" altLang="es-CO"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5488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pic>
        <p:nvPicPr>
          <p:cNvPr id="18" name="Imagen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29" name="CuadroTexto 28">
            <a:extLst>
              <a:ext uri="{FF2B5EF4-FFF2-40B4-BE49-F238E27FC236}">
                <a16:creationId xmlns:a16="http://schemas.microsoft.com/office/drawing/2014/main" id="{27A1CAE1-4D6F-5CF7-4A34-A8CEE74A68E1}"/>
              </a:ext>
            </a:extLst>
          </p:cNvPr>
          <p:cNvSpPr txBox="1"/>
          <p:nvPr/>
        </p:nvSpPr>
        <p:spPr>
          <a:xfrm>
            <a:off x="1359013" y="197323"/>
            <a:ext cx="6195204" cy="1077218"/>
          </a:xfrm>
          <a:prstGeom prst="rect">
            <a:avLst/>
          </a:prstGeom>
          <a:noFill/>
        </p:spPr>
        <p:txBody>
          <a:bodyPr wrap="square" rtlCol="0">
            <a:spAutoFit/>
          </a:bodyPr>
          <a:lstStyle/>
          <a:p>
            <a:pPr algn="ctr"/>
            <a:r>
              <a:rPr lang="es-MX" sz="3200" b="1" i="0" dirty="0">
                <a:solidFill>
                  <a:srgbClr val="183357"/>
                </a:solidFill>
                <a:effectLst>
                  <a:outerShdw blurRad="38100" dist="38100" dir="2700000" algn="tl">
                    <a:srgbClr val="000000">
                      <a:alpha val="43137"/>
                    </a:srgbClr>
                  </a:outerShdw>
                </a:effectLst>
                <a:latin typeface="Plus Jakarta Sans"/>
              </a:rPr>
              <a:t>EJERCICIOS DE SISTEMAS DE ECUACIONES (II)</a:t>
            </a:r>
          </a:p>
        </p:txBody>
      </p:sp>
      <p:sp>
        <p:nvSpPr>
          <p:cNvPr id="30" name="CuadroTexto 29">
            <a:extLst>
              <a:ext uri="{FF2B5EF4-FFF2-40B4-BE49-F238E27FC236}">
                <a16:creationId xmlns:a16="http://schemas.microsoft.com/office/drawing/2014/main" id="{E7AFA559-2D4A-A600-516B-1C0EFC896D2A}"/>
              </a:ext>
            </a:extLst>
          </p:cNvPr>
          <p:cNvSpPr txBox="1"/>
          <p:nvPr/>
        </p:nvSpPr>
        <p:spPr>
          <a:xfrm>
            <a:off x="2030632" y="7449107"/>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pic>
        <p:nvPicPr>
          <p:cNvPr id="31" name="Imagen 30">
            <a:extLst>
              <a:ext uri="{FF2B5EF4-FFF2-40B4-BE49-F238E27FC236}">
                <a16:creationId xmlns:a16="http://schemas.microsoft.com/office/drawing/2014/main" id="{B28C2E8D-CEE1-3D10-9ACB-66A2BFA0FB81}"/>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rcRect l="45556" t="29602" r="15714" b="26638"/>
          <a:stretch/>
        </p:blipFill>
        <p:spPr>
          <a:xfrm>
            <a:off x="1359013" y="3230069"/>
            <a:ext cx="6839882" cy="4345007"/>
          </a:xfrm>
          <a:prstGeom prst="rect">
            <a:avLst/>
          </a:prstGeom>
        </p:spPr>
      </p:pic>
      <p:sp>
        <p:nvSpPr>
          <p:cNvPr id="32" name="CuadroTexto 31">
            <a:extLst>
              <a:ext uri="{FF2B5EF4-FFF2-40B4-BE49-F238E27FC236}">
                <a16:creationId xmlns:a16="http://schemas.microsoft.com/office/drawing/2014/main" id="{A4362D03-3BD3-874D-741C-A87C1EFE48BC}"/>
              </a:ext>
            </a:extLst>
          </p:cNvPr>
          <p:cNvSpPr txBox="1"/>
          <p:nvPr/>
        </p:nvSpPr>
        <p:spPr>
          <a:xfrm>
            <a:off x="203199" y="1262974"/>
            <a:ext cx="7704047" cy="2031325"/>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1400" b="0" i="1" u="none" strike="noStrike" cap="none" normalizeH="0" baseline="0" dirty="0">
                <a:ln>
                  <a:noFill/>
                </a:ln>
                <a:solidFill>
                  <a:schemeClr val="tx1"/>
                </a:solidFill>
                <a:effectLst/>
              </a:rPr>
              <a:t>La empresa el SAMÁN Ltda. Dedicada a la fabricación de muebles, ha ampliado su producción en dos líneas más. Por lo tanto actualmente fabrica mesas, sillas, camas y bibliotecas. Cada mesa requiere de 2 piezas rectangulares de 8 pines, y 2 piezas cuadradas de 4 pines. Cada silla requiere de 1 pieza rectangular de 8 pines y 2 piezas cuadradas de 4 pines, cada cama requiere de 1 pieza rectangular de 8 pines, 1 cuadrada de 4 pines y 2 bases trapezoidales de 2 pines y finalmente cada biblioteca requiere de 2 piezas rectangulares de 8 pines, 2 bases trapezoidales de 2 pines y 4 piezas rectangulares de 2 pines. Cada mesa cuesta producirla $10000 y se vende en $ 30000, cada silla cuesta producirla $ 8000 y se vende en $ 28000, cada cama cuesta producirla $ 20000 y se vende en $ 40000, cada biblioteca cuesta producirla $ 40000 y se vende en $ 60000. El objetivo de la fábrica es maximizar las utilidades.</a:t>
            </a:r>
            <a:endParaRPr kumimoji="0" lang="es-CO" altLang="es-CO"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59042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pic>
        <p:nvPicPr>
          <p:cNvPr id="18" name="Imagen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24" name="CuadroTexto 23">
            <a:extLst>
              <a:ext uri="{FF2B5EF4-FFF2-40B4-BE49-F238E27FC236}">
                <a16:creationId xmlns:a16="http://schemas.microsoft.com/office/drawing/2014/main" id="{8C6DA7F6-AC93-1DC2-DFC5-0660D186F623}"/>
              </a:ext>
            </a:extLst>
          </p:cNvPr>
          <p:cNvSpPr txBox="1"/>
          <p:nvPr/>
        </p:nvSpPr>
        <p:spPr>
          <a:xfrm>
            <a:off x="838200" y="670697"/>
            <a:ext cx="7655995" cy="1569660"/>
          </a:xfrm>
          <a:prstGeom prst="rect">
            <a:avLst/>
          </a:prstGeom>
          <a:noFill/>
        </p:spPr>
        <p:txBody>
          <a:bodyPr wrap="square" rtlCol="0">
            <a:spAutoFit/>
          </a:bodyPr>
          <a:lstStyle/>
          <a:p>
            <a:pPr algn="ctr"/>
            <a:r>
              <a:rPr lang="es-MX" sz="3200" b="1" dirty="0">
                <a:solidFill>
                  <a:srgbClr val="183357"/>
                </a:solidFill>
                <a:effectLst>
                  <a:outerShdw blurRad="38100" dist="38100" dir="2700000" algn="tl">
                    <a:srgbClr val="000000">
                      <a:alpha val="43137"/>
                    </a:srgbClr>
                  </a:outerShdw>
                </a:effectLst>
                <a:latin typeface="+mj-lt"/>
              </a:rPr>
              <a:t>PASO 1: MODELACIÓN MEDIANTE PROGRAMACIÓN LINEAL</a:t>
            </a:r>
          </a:p>
          <a:p>
            <a:pPr algn="ctr"/>
            <a:endParaRPr lang="es-MX" sz="3200" b="1" dirty="0">
              <a:solidFill>
                <a:srgbClr val="183357"/>
              </a:solidFill>
              <a:effectLst>
                <a:outerShdw blurRad="38100" dist="38100" dir="2700000" algn="tl">
                  <a:srgbClr val="000000">
                    <a:alpha val="43137"/>
                  </a:srgbClr>
                </a:outerShdw>
              </a:effectLst>
              <a:latin typeface="+mj-lt"/>
            </a:endParaRPr>
          </a:p>
        </p:txBody>
      </p:sp>
      <p:sp>
        <p:nvSpPr>
          <p:cNvPr id="25" name="CuadroTexto 24">
            <a:extLst>
              <a:ext uri="{FF2B5EF4-FFF2-40B4-BE49-F238E27FC236}">
                <a16:creationId xmlns:a16="http://schemas.microsoft.com/office/drawing/2014/main" id="{3B1B9893-45D5-FBC4-49BA-9DBE9575D9D4}"/>
              </a:ext>
            </a:extLst>
          </p:cNvPr>
          <p:cNvSpPr txBox="1"/>
          <p:nvPr/>
        </p:nvSpPr>
        <p:spPr>
          <a:xfrm>
            <a:off x="1295400" y="748038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26" name="CuadroTexto 25">
            <a:extLst>
              <a:ext uri="{FF2B5EF4-FFF2-40B4-BE49-F238E27FC236}">
                <a16:creationId xmlns:a16="http://schemas.microsoft.com/office/drawing/2014/main" id="{7E342104-D4D4-48F3-80E8-8C6783F6463E}"/>
              </a:ext>
            </a:extLst>
          </p:cNvPr>
          <p:cNvSpPr txBox="1"/>
          <p:nvPr/>
        </p:nvSpPr>
        <p:spPr>
          <a:xfrm>
            <a:off x="2625408" y="2175664"/>
            <a:ext cx="4927600" cy="4801314"/>
          </a:xfrm>
          <a:prstGeom prst="rect">
            <a:avLst/>
          </a:prstGeom>
          <a:noFill/>
        </p:spPr>
        <p:txBody>
          <a:bodyPr wrap="square">
            <a:spAutoFit/>
          </a:bodyPr>
          <a:lstStyle/>
          <a:p>
            <a:pPr algn="ctr"/>
            <a:r>
              <a:rPr lang="es-MX" b="1" i="1" dirty="0">
                <a:effectLst/>
                <a:latin typeface="+mj-lt"/>
              </a:rPr>
              <a:t>Variables:</a:t>
            </a:r>
          </a:p>
          <a:p>
            <a:pPr algn="ctr"/>
            <a:endParaRPr lang="es-MX" b="0" i="0" dirty="0">
              <a:effectLst/>
              <a:latin typeface="+mj-lt"/>
            </a:endParaRPr>
          </a:p>
          <a:p>
            <a:pPr algn="ctr"/>
            <a:r>
              <a:rPr lang="es-MX" b="1" i="0" dirty="0">
                <a:effectLst/>
                <a:latin typeface="+mj-lt"/>
              </a:rPr>
              <a:t>X</a:t>
            </a:r>
            <a:r>
              <a:rPr lang="es-MX" b="1" i="0" baseline="-25000" dirty="0">
                <a:effectLst/>
                <a:latin typeface="+mj-lt"/>
              </a:rPr>
              <a:t>1</a:t>
            </a:r>
            <a:r>
              <a:rPr lang="es-MX" b="1" i="0" dirty="0">
                <a:effectLst/>
                <a:latin typeface="+mj-lt"/>
              </a:rPr>
              <a:t> =</a:t>
            </a:r>
            <a:r>
              <a:rPr lang="es-MX" b="0" i="0" dirty="0">
                <a:effectLst/>
                <a:latin typeface="+mj-lt"/>
              </a:rPr>
              <a:t> Cantidad de mesas a producir (unidades)</a:t>
            </a:r>
          </a:p>
          <a:p>
            <a:pPr algn="ctr"/>
            <a:r>
              <a:rPr lang="es-MX" b="1" i="0" dirty="0">
                <a:effectLst/>
                <a:latin typeface="+mj-lt"/>
              </a:rPr>
              <a:t>X</a:t>
            </a:r>
            <a:r>
              <a:rPr lang="es-MX" b="1" i="0" baseline="-25000" dirty="0">
                <a:effectLst/>
                <a:latin typeface="+mj-lt"/>
              </a:rPr>
              <a:t>2</a:t>
            </a:r>
            <a:r>
              <a:rPr lang="es-MX" b="1" i="0" dirty="0">
                <a:effectLst/>
                <a:latin typeface="+mj-lt"/>
              </a:rPr>
              <a:t> =</a:t>
            </a:r>
            <a:r>
              <a:rPr lang="es-MX" b="0" i="0" dirty="0">
                <a:effectLst/>
                <a:latin typeface="+mj-lt"/>
              </a:rPr>
              <a:t> Cantidad de sillas a producir (unidades)</a:t>
            </a:r>
          </a:p>
          <a:p>
            <a:pPr algn="ctr"/>
            <a:r>
              <a:rPr lang="es-MX" b="1" i="0" dirty="0">
                <a:effectLst/>
                <a:latin typeface="+mj-lt"/>
              </a:rPr>
              <a:t>X</a:t>
            </a:r>
            <a:r>
              <a:rPr lang="es-MX" b="1" i="0" baseline="-25000" dirty="0">
                <a:effectLst/>
                <a:latin typeface="+mj-lt"/>
              </a:rPr>
              <a:t>3</a:t>
            </a:r>
            <a:r>
              <a:rPr lang="es-MX" b="1" i="0" dirty="0">
                <a:effectLst/>
                <a:latin typeface="+mj-lt"/>
              </a:rPr>
              <a:t> =</a:t>
            </a:r>
            <a:r>
              <a:rPr lang="es-MX" b="0" i="0" dirty="0">
                <a:effectLst/>
                <a:latin typeface="+mj-lt"/>
              </a:rPr>
              <a:t> Cantidad de camas a producir (unidades)</a:t>
            </a:r>
          </a:p>
          <a:p>
            <a:pPr algn="ctr"/>
            <a:r>
              <a:rPr lang="es-MX" b="1" i="0" dirty="0">
                <a:effectLst/>
                <a:latin typeface="+mj-lt"/>
              </a:rPr>
              <a:t>X</a:t>
            </a:r>
            <a:r>
              <a:rPr lang="es-MX" b="1" i="0" baseline="-25000" dirty="0">
                <a:effectLst/>
                <a:latin typeface="+mj-lt"/>
              </a:rPr>
              <a:t>4</a:t>
            </a:r>
            <a:r>
              <a:rPr lang="es-MX" b="1" i="0" dirty="0">
                <a:effectLst/>
                <a:latin typeface="+mj-lt"/>
              </a:rPr>
              <a:t> =</a:t>
            </a:r>
            <a:r>
              <a:rPr lang="es-MX" b="0" i="0" dirty="0">
                <a:effectLst/>
                <a:latin typeface="+mj-lt"/>
              </a:rPr>
              <a:t> Cantidad de bibliotecas a producir (unidades)</a:t>
            </a:r>
          </a:p>
          <a:p>
            <a:pPr algn="ctr"/>
            <a:endParaRPr lang="es-MX" b="0" i="0" dirty="0">
              <a:effectLst/>
              <a:latin typeface="+mj-lt"/>
            </a:endParaRPr>
          </a:p>
          <a:p>
            <a:pPr algn="ctr"/>
            <a:r>
              <a:rPr lang="es-MX" b="1" i="1" dirty="0">
                <a:effectLst/>
                <a:latin typeface="+mj-lt"/>
              </a:rPr>
              <a:t>Restricciones:</a:t>
            </a:r>
          </a:p>
          <a:p>
            <a:pPr algn="ctr"/>
            <a:endParaRPr lang="es-MX" b="0" i="0" dirty="0">
              <a:effectLst/>
              <a:latin typeface="+mj-lt"/>
            </a:endParaRPr>
          </a:p>
          <a:p>
            <a:pPr algn="ctr"/>
            <a:r>
              <a:rPr lang="es-MX" b="0" i="0" dirty="0">
                <a:effectLst/>
                <a:latin typeface="+mj-lt"/>
              </a:rPr>
              <a:t>2</a:t>
            </a:r>
            <a:r>
              <a:rPr lang="es-MX" b="1" i="0" dirty="0">
                <a:effectLst/>
                <a:latin typeface="+mj-lt"/>
              </a:rPr>
              <a:t>X</a:t>
            </a:r>
            <a:r>
              <a:rPr lang="es-MX" b="1" i="0" baseline="-25000" dirty="0">
                <a:effectLst/>
                <a:latin typeface="+mj-lt"/>
              </a:rPr>
              <a:t>1</a:t>
            </a:r>
            <a:r>
              <a:rPr lang="es-MX" b="1" i="0" dirty="0">
                <a:effectLst/>
                <a:latin typeface="+mj-lt"/>
              </a:rPr>
              <a:t> +</a:t>
            </a:r>
            <a:r>
              <a:rPr lang="es-MX" b="0" i="0" dirty="0">
                <a:effectLst/>
                <a:latin typeface="+mj-lt"/>
              </a:rPr>
              <a:t> 1</a:t>
            </a:r>
            <a:r>
              <a:rPr lang="es-MX" b="1" i="0" dirty="0">
                <a:effectLst/>
                <a:latin typeface="+mj-lt"/>
              </a:rPr>
              <a:t>X</a:t>
            </a:r>
            <a:r>
              <a:rPr lang="es-MX" b="1" i="0" baseline="-25000" dirty="0">
                <a:effectLst/>
                <a:latin typeface="+mj-lt"/>
              </a:rPr>
              <a:t>2</a:t>
            </a:r>
            <a:r>
              <a:rPr lang="es-MX" b="0" i="0" dirty="0">
                <a:effectLst/>
                <a:latin typeface="+mj-lt"/>
              </a:rPr>
              <a:t> + 1</a:t>
            </a:r>
            <a:r>
              <a:rPr lang="es-MX" b="1" i="0" dirty="0">
                <a:effectLst/>
                <a:latin typeface="+mj-lt"/>
              </a:rPr>
              <a:t>X</a:t>
            </a:r>
            <a:r>
              <a:rPr lang="es-MX" b="1" i="0" baseline="-25000" dirty="0">
                <a:effectLst/>
                <a:latin typeface="+mj-lt"/>
              </a:rPr>
              <a:t>3</a:t>
            </a:r>
            <a:r>
              <a:rPr lang="es-MX" b="0" i="0" dirty="0">
                <a:effectLst/>
                <a:latin typeface="+mj-lt"/>
              </a:rPr>
              <a:t> + 2</a:t>
            </a:r>
            <a:r>
              <a:rPr lang="es-MX" b="1" i="0" dirty="0">
                <a:effectLst/>
                <a:latin typeface="+mj-lt"/>
              </a:rPr>
              <a:t>X</a:t>
            </a:r>
            <a:r>
              <a:rPr lang="es-MX" b="1" i="0" baseline="-25000" dirty="0">
                <a:effectLst/>
                <a:latin typeface="+mj-lt"/>
              </a:rPr>
              <a:t>4</a:t>
            </a:r>
            <a:r>
              <a:rPr lang="es-MX" b="0" i="0" dirty="0">
                <a:effectLst/>
                <a:latin typeface="+mj-lt"/>
              </a:rPr>
              <a:t> &lt;= 24</a:t>
            </a:r>
          </a:p>
          <a:p>
            <a:pPr algn="ctr"/>
            <a:r>
              <a:rPr lang="es-MX" b="0" i="0" dirty="0">
                <a:effectLst/>
                <a:latin typeface="+mj-lt"/>
              </a:rPr>
              <a:t>2</a:t>
            </a:r>
            <a:r>
              <a:rPr lang="es-MX" b="1" i="0" dirty="0">
                <a:effectLst/>
                <a:latin typeface="+mj-lt"/>
              </a:rPr>
              <a:t>X</a:t>
            </a:r>
            <a:r>
              <a:rPr lang="es-MX" b="1" i="0" baseline="-25000" dirty="0">
                <a:effectLst/>
                <a:latin typeface="+mj-lt"/>
              </a:rPr>
              <a:t>1</a:t>
            </a:r>
            <a:r>
              <a:rPr lang="es-MX" b="1" i="0" dirty="0">
                <a:effectLst/>
                <a:latin typeface="+mj-lt"/>
              </a:rPr>
              <a:t> +</a:t>
            </a:r>
            <a:r>
              <a:rPr lang="es-MX" b="0" i="0" dirty="0">
                <a:effectLst/>
                <a:latin typeface="+mj-lt"/>
              </a:rPr>
              <a:t> 2</a:t>
            </a:r>
            <a:r>
              <a:rPr lang="es-MX" b="1" i="0" dirty="0">
                <a:effectLst/>
                <a:latin typeface="+mj-lt"/>
              </a:rPr>
              <a:t>X</a:t>
            </a:r>
            <a:r>
              <a:rPr lang="es-MX" b="1" i="0" baseline="-25000" dirty="0">
                <a:effectLst/>
                <a:latin typeface="+mj-lt"/>
              </a:rPr>
              <a:t>2</a:t>
            </a:r>
            <a:r>
              <a:rPr lang="es-MX" b="0" i="0" dirty="0">
                <a:effectLst/>
                <a:latin typeface="+mj-lt"/>
              </a:rPr>
              <a:t> + 1</a:t>
            </a:r>
            <a:r>
              <a:rPr lang="es-MX" b="1" i="0" dirty="0">
                <a:effectLst/>
                <a:latin typeface="+mj-lt"/>
              </a:rPr>
              <a:t>X</a:t>
            </a:r>
            <a:r>
              <a:rPr lang="es-MX" b="1" i="0" baseline="-25000" dirty="0">
                <a:effectLst/>
                <a:latin typeface="+mj-lt"/>
              </a:rPr>
              <a:t>3</a:t>
            </a:r>
            <a:r>
              <a:rPr lang="es-MX" b="0" i="0" dirty="0">
                <a:effectLst/>
                <a:latin typeface="+mj-lt"/>
              </a:rPr>
              <a:t> &lt;= 20</a:t>
            </a:r>
          </a:p>
          <a:p>
            <a:pPr algn="ctr"/>
            <a:r>
              <a:rPr lang="es-MX" b="0" i="0" dirty="0">
                <a:effectLst/>
                <a:latin typeface="+mj-lt"/>
              </a:rPr>
              <a:t>2</a:t>
            </a:r>
            <a:r>
              <a:rPr lang="es-MX" b="1" i="0" dirty="0">
                <a:effectLst/>
                <a:latin typeface="+mj-lt"/>
              </a:rPr>
              <a:t>X</a:t>
            </a:r>
            <a:r>
              <a:rPr lang="es-MX" b="1" i="0" baseline="-25000" dirty="0">
                <a:effectLst/>
                <a:latin typeface="+mj-lt"/>
              </a:rPr>
              <a:t>3</a:t>
            </a:r>
            <a:r>
              <a:rPr lang="es-MX" b="0" i="0" dirty="0">
                <a:effectLst/>
                <a:latin typeface="+mj-lt"/>
              </a:rPr>
              <a:t> + 2</a:t>
            </a:r>
            <a:r>
              <a:rPr lang="es-MX" b="1" i="0" dirty="0">
                <a:effectLst/>
                <a:latin typeface="+mj-lt"/>
              </a:rPr>
              <a:t>X</a:t>
            </a:r>
            <a:r>
              <a:rPr lang="es-MX" b="1" i="0" baseline="-25000" dirty="0">
                <a:effectLst/>
                <a:latin typeface="+mj-lt"/>
              </a:rPr>
              <a:t>4</a:t>
            </a:r>
            <a:r>
              <a:rPr lang="es-MX" b="0" i="0" dirty="0">
                <a:effectLst/>
                <a:latin typeface="+mj-lt"/>
              </a:rPr>
              <a:t> &lt;= 20</a:t>
            </a:r>
          </a:p>
          <a:p>
            <a:pPr algn="ctr"/>
            <a:r>
              <a:rPr lang="es-MX" b="0" i="0" dirty="0">
                <a:effectLst/>
                <a:latin typeface="+mj-lt"/>
              </a:rPr>
              <a:t>4</a:t>
            </a:r>
            <a:r>
              <a:rPr lang="es-MX" b="1" i="0" dirty="0">
                <a:effectLst/>
                <a:latin typeface="+mj-lt"/>
              </a:rPr>
              <a:t>X</a:t>
            </a:r>
            <a:r>
              <a:rPr lang="es-MX" b="1" i="0" baseline="-25000" dirty="0">
                <a:effectLst/>
                <a:latin typeface="+mj-lt"/>
              </a:rPr>
              <a:t>4</a:t>
            </a:r>
            <a:r>
              <a:rPr lang="es-MX" b="0" i="0" dirty="0">
                <a:effectLst/>
                <a:latin typeface="+mj-lt"/>
              </a:rPr>
              <a:t> &lt;= 16</a:t>
            </a:r>
          </a:p>
          <a:p>
            <a:pPr algn="ctr"/>
            <a:endParaRPr lang="es-MX" b="0" i="0" dirty="0">
              <a:effectLst/>
              <a:latin typeface="+mj-lt"/>
            </a:endParaRPr>
          </a:p>
          <a:p>
            <a:pPr algn="ctr"/>
            <a:r>
              <a:rPr lang="es-MX" b="1" i="1" dirty="0">
                <a:effectLst/>
                <a:latin typeface="+mj-lt"/>
              </a:rPr>
              <a:t>Función Objetivo:</a:t>
            </a:r>
          </a:p>
          <a:p>
            <a:pPr algn="ctr"/>
            <a:endParaRPr lang="es-MX" b="0" i="0" dirty="0">
              <a:effectLst/>
              <a:latin typeface="+mj-lt"/>
            </a:endParaRPr>
          </a:p>
          <a:p>
            <a:pPr algn="ctr"/>
            <a:r>
              <a:rPr lang="es-MX" b="1" i="0" dirty="0">
                <a:effectLst/>
                <a:latin typeface="+mj-lt"/>
              </a:rPr>
              <a:t>Z</a:t>
            </a:r>
            <a:r>
              <a:rPr lang="es-MX" b="1" i="0" baseline="-25000" dirty="0">
                <a:effectLst/>
                <a:latin typeface="+mj-lt"/>
              </a:rPr>
              <a:t>MAX</a:t>
            </a:r>
            <a:r>
              <a:rPr lang="es-MX" b="1" i="0" dirty="0">
                <a:effectLst/>
                <a:latin typeface="+mj-lt"/>
              </a:rPr>
              <a:t> =</a:t>
            </a:r>
            <a:r>
              <a:rPr lang="es-MX" b="0" i="0" dirty="0">
                <a:effectLst/>
                <a:latin typeface="+mj-lt"/>
              </a:rPr>
              <a:t> 20000</a:t>
            </a:r>
            <a:r>
              <a:rPr lang="es-MX" b="1" i="0" dirty="0">
                <a:effectLst/>
                <a:latin typeface="+mj-lt"/>
              </a:rPr>
              <a:t>X</a:t>
            </a:r>
            <a:r>
              <a:rPr lang="es-MX" b="1" i="0" baseline="-25000" dirty="0">
                <a:effectLst/>
                <a:latin typeface="+mj-lt"/>
              </a:rPr>
              <a:t>1</a:t>
            </a:r>
            <a:r>
              <a:rPr lang="es-MX" b="1" i="0" dirty="0">
                <a:effectLst/>
                <a:latin typeface="+mj-lt"/>
              </a:rPr>
              <a:t> +</a:t>
            </a:r>
            <a:r>
              <a:rPr lang="es-MX" b="0" i="0" dirty="0">
                <a:effectLst/>
                <a:latin typeface="+mj-lt"/>
              </a:rPr>
              <a:t> 20000</a:t>
            </a:r>
            <a:r>
              <a:rPr lang="es-MX" b="1" i="0" dirty="0">
                <a:effectLst/>
                <a:latin typeface="+mj-lt"/>
              </a:rPr>
              <a:t>X</a:t>
            </a:r>
            <a:r>
              <a:rPr lang="es-MX" b="1" i="0" baseline="-25000" dirty="0">
                <a:effectLst/>
                <a:latin typeface="+mj-lt"/>
              </a:rPr>
              <a:t>2</a:t>
            </a:r>
            <a:r>
              <a:rPr lang="es-MX" b="1" i="0" dirty="0">
                <a:effectLst/>
                <a:latin typeface="+mj-lt"/>
              </a:rPr>
              <a:t> +</a:t>
            </a:r>
            <a:r>
              <a:rPr lang="es-MX" b="0" i="0" dirty="0">
                <a:effectLst/>
                <a:latin typeface="+mj-lt"/>
              </a:rPr>
              <a:t> 20000</a:t>
            </a:r>
            <a:r>
              <a:rPr lang="es-MX" b="1" i="0" dirty="0">
                <a:effectLst/>
                <a:latin typeface="+mj-lt"/>
              </a:rPr>
              <a:t>X</a:t>
            </a:r>
            <a:r>
              <a:rPr lang="es-MX" b="1" i="0" baseline="-25000" dirty="0">
                <a:effectLst/>
                <a:latin typeface="+mj-lt"/>
              </a:rPr>
              <a:t>3</a:t>
            </a:r>
            <a:r>
              <a:rPr lang="es-MX" b="0" i="0" dirty="0">
                <a:effectLst/>
                <a:latin typeface="+mj-lt"/>
              </a:rPr>
              <a:t> + 20000</a:t>
            </a:r>
            <a:r>
              <a:rPr lang="es-MX" b="1" i="0" dirty="0">
                <a:effectLst/>
                <a:latin typeface="+mj-lt"/>
              </a:rPr>
              <a:t>X</a:t>
            </a:r>
            <a:r>
              <a:rPr lang="es-MX" b="1" i="0" baseline="-25000" dirty="0">
                <a:effectLst/>
                <a:latin typeface="+mj-lt"/>
              </a:rPr>
              <a:t>4</a:t>
            </a:r>
            <a:endParaRPr lang="es-MX" b="0" i="0" dirty="0">
              <a:effectLst/>
              <a:latin typeface="+mj-lt"/>
            </a:endParaRPr>
          </a:p>
        </p:txBody>
      </p:sp>
    </p:spTree>
    <p:extLst>
      <p:ext uri="{BB962C8B-B14F-4D97-AF65-F5344CB8AC3E}">
        <p14:creationId xmlns:p14="http://schemas.microsoft.com/office/powerpoint/2010/main" val="3332868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pic>
        <p:nvPicPr>
          <p:cNvPr id="18" name="Imagen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13" name="CuadroTexto 12">
            <a:extLst>
              <a:ext uri="{FF2B5EF4-FFF2-40B4-BE49-F238E27FC236}">
                <a16:creationId xmlns:a16="http://schemas.microsoft.com/office/drawing/2014/main" id="{8F4C444B-9842-39A2-8741-777263E7EF89}"/>
              </a:ext>
            </a:extLst>
          </p:cNvPr>
          <p:cNvSpPr txBox="1"/>
          <p:nvPr/>
        </p:nvSpPr>
        <p:spPr>
          <a:xfrm>
            <a:off x="1687609" y="827004"/>
            <a:ext cx="6219637" cy="523220"/>
          </a:xfrm>
          <a:prstGeom prst="rect">
            <a:avLst/>
          </a:prstGeom>
          <a:noFill/>
        </p:spPr>
        <p:txBody>
          <a:bodyPr wrap="square" rtlCol="0">
            <a:spAutoFit/>
          </a:bodyPr>
          <a:lstStyle/>
          <a:p>
            <a:pPr algn="l"/>
            <a:r>
              <a:rPr lang="es-MX" sz="2800" b="1" i="0" dirty="0">
                <a:solidFill>
                  <a:srgbClr val="183357"/>
                </a:solidFill>
                <a:effectLst>
                  <a:outerShdw blurRad="38100" dist="38100" dir="2700000" algn="tl">
                    <a:srgbClr val="000000">
                      <a:alpha val="43137"/>
                    </a:srgbClr>
                  </a:outerShdw>
                </a:effectLst>
                <a:latin typeface="+mj-lt"/>
              </a:rPr>
              <a:t>PASO 2: ESTANDARIZAR EL MODELO (I)</a:t>
            </a:r>
          </a:p>
        </p:txBody>
      </p:sp>
      <p:sp>
        <p:nvSpPr>
          <p:cNvPr id="14" name="CuadroTexto 13">
            <a:extLst>
              <a:ext uri="{FF2B5EF4-FFF2-40B4-BE49-F238E27FC236}">
                <a16:creationId xmlns:a16="http://schemas.microsoft.com/office/drawing/2014/main" id="{3B6545A5-A54C-CB51-47D8-6CB6332A9431}"/>
              </a:ext>
            </a:extLst>
          </p:cNvPr>
          <p:cNvSpPr txBox="1"/>
          <p:nvPr/>
        </p:nvSpPr>
        <p:spPr>
          <a:xfrm>
            <a:off x="1066800" y="7329202"/>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15" name="CuadroTexto 14">
            <a:extLst>
              <a:ext uri="{FF2B5EF4-FFF2-40B4-BE49-F238E27FC236}">
                <a16:creationId xmlns:a16="http://schemas.microsoft.com/office/drawing/2014/main" id="{4AC803BE-81D3-AD09-0F1A-DAB0E0FB728C}"/>
              </a:ext>
            </a:extLst>
          </p:cNvPr>
          <p:cNvSpPr txBox="1"/>
          <p:nvPr/>
        </p:nvSpPr>
        <p:spPr>
          <a:xfrm>
            <a:off x="1198541" y="2528615"/>
            <a:ext cx="7197771" cy="3785652"/>
          </a:xfrm>
          <a:prstGeom prst="rect">
            <a:avLst/>
          </a:prstGeom>
          <a:noFill/>
        </p:spPr>
        <p:txBody>
          <a:bodyPr wrap="square">
            <a:spAutoFit/>
          </a:bodyPr>
          <a:lstStyle/>
          <a:p>
            <a:pPr algn="just"/>
            <a:r>
              <a:rPr lang="es-MX" i="0" dirty="0">
                <a:effectLst/>
                <a:latin typeface="+mj-lt"/>
              </a:rPr>
              <a:t>Este paso consiste en cumplir las consideraciones del modelo para que se ajuste al método Simplex:</a:t>
            </a:r>
          </a:p>
          <a:p>
            <a:pPr algn="just"/>
            <a:endParaRPr lang="es-MX" i="0" dirty="0">
              <a:effectLst/>
              <a:latin typeface="+mj-lt"/>
            </a:endParaRPr>
          </a:p>
          <a:p>
            <a:pPr algn="just">
              <a:buFont typeface="Arial" panose="020B0604020202020204" pitchFamily="34" charset="0"/>
              <a:buChar char="•"/>
            </a:pPr>
            <a:r>
              <a:rPr lang="es-MX" i="0" dirty="0">
                <a:effectLst/>
                <a:latin typeface="+mj-lt"/>
              </a:rPr>
              <a:t>Convertir inecuaciones en ecuaciones</a:t>
            </a:r>
          </a:p>
          <a:p>
            <a:pPr algn="just">
              <a:buFont typeface="Arial" panose="020B0604020202020204" pitchFamily="34" charset="0"/>
              <a:buChar char="•"/>
            </a:pPr>
            <a:endParaRPr lang="es-MX" i="0" dirty="0">
              <a:effectLst/>
              <a:latin typeface="+mj-lt"/>
            </a:endParaRPr>
          </a:p>
          <a:p>
            <a:pPr algn="just">
              <a:buFont typeface="Arial" panose="020B0604020202020204" pitchFamily="34" charset="0"/>
              <a:buChar char="•"/>
            </a:pPr>
            <a:r>
              <a:rPr lang="es-MX" i="0" dirty="0">
                <a:effectLst/>
                <a:latin typeface="+mj-lt"/>
              </a:rPr>
              <a:t>Pasar, de ser necesario, el lado derecho de las restricciones a números positivos.</a:t>
            </a:r>
          </a:p>
          <a:p>
            <a:pPr algn="just">
              <a:buFont typeface="Arial" panose="020B0604020202020204" pitchFamily="34" charset="0"/>
              <a:buChar char="•"/>
            </a:pPr>
            <a:endParaRPr lang="es-MX" i="0" dirty="0">
              <a:effectLst/>
              <a:latin typeface="+mj-lt"/>
            </a:endParaRPr>
          </a:p>
          <a:p>
            <a:pPr algn="just">
              <a:buFont typeface="Arial" panose="020B0604020202020204" pitchFamily="34" charset="0"/>
              <a:buChar char="•"/>
            </a:pPr>
            <a:r>
              <a:rPr lang="es-MX" i="0" dirty="0">
                <a:effectLst/>
                <a:latin typeface="+mj-lt"/>
              </a:rPr>
              <a:t>Verificar que todas nuestras variables sean de naturaleza no-negativa.</a:t>
            </a:r>
          </a:p>
          <a:p>
            <a:pPr algn="just"/>
            <a:r>
              <a:rPr lang="es-MX" i="1" dirty="0">
                <a:effectLst/>
                <a:latin typeface="+mj-lt"/>
              </a:rPr>
              <a:t>Convertir las inecuaciones en igualdades (Variables de Holgura y Exceso)</a:t>
            </a:r>
          </a:p>
          <a:p>
            <a:pPr algn="just"/>
            <a:endParaRPr lang="es-MX" i="0" dirty="0">
              <a:effectLst/>
              <a:latin typeface="+mj-lt"/>
            </a:endParaRPr>
          </a:p>
          <a:p>
            <a:pPr algn="just"/>
            <a:r>
              <a:rPr lang="es-MX" i="0" dirty="0">
                <a:effectLst/>
                <a:latin typeface="+mj-lt"/>
              </a:rPr>
              <a:t>En este paso el objetivo es asignar a cada recurso una variable de Holgura, dado que todas las restricciones son </a:t>
            </a:r>
            <a:r>
              <a:rPr lang="es-MX" sz="2400" i="0" dirty="0">
                <a:effectLst/>
                <a:latin typeface="+mj-lt"/>
              </a:rPr>
              <a:t>«&lt;=».</a:t>
            </a:r>
            <a:endParaRPr lang="es-MX" i="0" dirty="0">
              <a:effectLst/>
              <a:latin typeface="+mj-lt"/>
            </a:endParaRPr>
          </a:p>
        </p:txBody>
      </p:sp>
    </p:spTree>
    <p:extLst>
      <p:ext uri="{BB962C8B-B14F-4D97-AF65-F5344CB8AC3E}">
        <p14:creationId xmlns:p14="http://schemas.microsoft.com/office/powerpoint/2010/main" val="37953477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pic>
        <p:nvPicPr>
          <p:cNvPr id="18" name="Imagen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20" name="CuadroTexto 19">
            <a:extLst>
              <a:ext uri="{FF2B5EF4-FFF2-40B4-BE49-F238E27FC236}">
                <a16:creationId xmlns:a16="http://schemas.microsoft.com/office/drawing/2014/main" id="{2409F23C-E864-3B5E-DC35-2C4DC69D6E0C}"/>
              </a:ext>
            </a:extLst>
          </p:cNvPr>
          <p:cNvSpPr txBox="1"/>
          <p:nvPr/>
        </p:nvSpPr>
        <p:spPr>
          <a:xfrm>
            <a:off x="1066800" y="7456160"/>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21" name="CuadroTexto 20">
            <a:extLst>
              <a:ext uri="{FF2B5EF4-FFF2-40B4-BE49-F238E27FC236}">
                <a16:creationId xmlns:a16="http://schemas.microsoft.com/office/drawing/2014/main" id="{CA49E331-837E-A2C4-F705-2DD9ABC0D7C9}"/>
              </a:ext>
            </a:extLst>
          </p:cNvPr>
          <p:cNvSpPr txBox="1"/>
          <p:nvPr/>
        </p:nvSpPr>
        <p:spPr>
          <a:xfrm>
            <a:off x="1067819" y="1214698"/>
            <a:ext cx="7945739" cy="3970318"/>
          </a:xfrm>
          <a:prstGeom prst="rect">
            <a:avLst/>
          </a:prstGeom>
          <a:noFill/>
        </p:spPr>
        <p:txBody>
          <a:bodyPr wrap="square">
            <a:spAutoFit/>
          </a:bodyPr>
          <a:lstStyle/>
          <a:p>
            <a:pPr algn="ctr"/>
            <a:r>
              <a:rPr lang="es-CO" b="0" i="0" dirty="0">
                <a:solidFill>
                  <a:srgbClr val="2C2F34"/>
                </a:solidFill>
                <a:effectLst/>
                <a:latin typeface="+mj-lt"/>
              </a:rPr>
              <a:t>2</a:t>
            </a:r>
            <a:r>
              <a:rPr lang="es-CO" b="1" i="0" dirty="0">
                <a:solidFill>
                  <a:srgbClr val="2C2F34"/>
                </a:solidFill>
                <a:effectLst/>
                <a:latin typeface="+mj-lt"/>
              </a:rPr>
              <a:t>X</a:t>
            </a:r>
            <a:r>
              <a:rPr lang="es-CO" b="1" i="0" baseline="-25000" dirty="0">
                <a:solidFill>
                  <a:srgbClr val="2C2F34"/>
                </a:solidFill>
                <a:effectLst/>
                <a:latin typeface="+mj-lt"/>
              </a:rPr>
              <a:t>1</a:t>
            </a:r>
            <a:r>
              <a:rPr lang="es-CO" b="1" i="0" dirty="0">
                <a:solidFill>
                  <a:srgbClr val="2C2F34"/>
                </a:solidFill>
                <a:effectLst/>
                <a:latin typeface="+mj-lt"/>
              </a:rPr>
              <a:t> +</a:t>
            </a:r>
            <a:r>
              <a:rPr lang="es-CO" b="0" i="0" dirty="0">
                <a:solidFill>
                  <a:srgbClr val="2C2F34"/>
                </a:solidFill>
                <a:effectLst/>
                <a:latin typeface="+mj-lt"/>
              </a:rPr>
              <a:t> 1</a:t>
            </a:r>
            <a:r>
              <a:rPr lang="es-CO" b="1" i="0" dirty="0">
                <a:solidFill>
                  <a:srgbClr val="2C2F34"/>
                </a:solidFill>
                <a:effectLst/>
                <a:latin typeface="+mj-lt"/>
              </a:rPr>
              <a:t>X</a:t>
            </a:r>
            <a:r>
              <a:rPr lang="es-CO" b="1" i="0" baseline="-25000" dirty="0">
                <a:solidFill>
                  <a:srgbClr val="2C2F34"/>
                </a:solidFill>
                <a:effectLst/>
                <a:latin typeface="+mj-lt"/>
              </a:rPr>
              <a:t>2</a:t>
            </a:r>
            <a:r>
              <a:rPr lang="es-CO" b="0" i="0" dirty="0">
                <a:solidFill>
                  <a:srgbClr val="2C2F34"/>
                </a:solidFill>
                <a:effectLst/>
                <a:latin typeface="+mj-lt"/>
              </a:rPr>
              <a:t> + 1</a:t>
            </a:r>
            <a:r>
              <a:rPr lang="es-CO" b="1" i="0" dirty="0">
                <a:solidFill>
                  <a:srgbClr val="2C2F34"/>
                </a:solidFill>
                <a:effectLst/>
                <a:latin typeface="+mj-lt"/>
              </a:rPr>
              <a:t>X</a:t>
            </a:r>
            <a:r>
              <a:rPr lang="es-CO" b="1" i="0" baseline="-25000" dirty="0">
                <a:solidFill>
                  <a:srgbClr val="2C2F34"/>
                </a:solidFill>
                <a:effectLst/>
                <a:latin typeface="+mj-lt"/>
              </a:rPr>
              <a:t>3</a:t>
            </a:r>
            <a:r>
              <a:rPr lang="es-CO" b="0" i="0" dirty="0">
                <a:solidFill>
                  <a:srgbClr val="2C2F34"/>
                </a:solidFill>
                <a:effectLst/>
                <a:latin typeface="+mj-lt"/>
              </a:rPr>
              <a:t> + 2</a:t>
            </a:r>
            <a:r>
              <a:rPr lang="es-CO" b="1" i="0" dirty="0">
                <a:solidFill>
                  <a:srgbClr val="2C2F34"/>
                </a:solidFill>
                <a:effectLst/>
                <a:latin typeface="+mj-lt"/>
              </a:rPr>
              <a:t>X</a:t>
            </a:r>
            <a:r>
              <a:rPr lang="es-CO" b="1" i="0" baseline="-25000" dirty="0">
                <a:solidFill>
                  <a:srgbClr val="2C2F34"/>
                </a:solidFill>
                <a:effectLst/>
                <a:latin typeface="+mj-lt"/>
              </a:rPr>
              <a:t>4</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FF0000"/>
                </a:solidFill>
                <a:effectLst/>
                <a:latin typeface="+mj-lt"/>
              </a:rPr>
              <a:t>1</a:t>
            </a:r>
            <a:r>
              <a:rPr lang="es-CO" b="1" i="0" dirty="0">
                <a:solidFill>
                  <a:srgbClr val="FF0000"/>
                </a:solidFill>
                <a:effectLst/>
                <a:latin typeface="+mj-lt"/>
              </a:rPr>
              <a:t>S</a:t>
            </a:r>
            <a:r>
              <a:rPr lang="es-CO" b="1" i="0" baseline="-25000" dirty="0">
                <a:solidFill>
                  <a:srgbClr val="FF0000"/>
                </a:solidFill>
                <a:effectLst/>
                <a:latin typeface="+mj-lt"/>
              </a:rPr>
              <a:t>1</a:t>
            </a:r>
            <a:r>
              <a:rPr lang="es-CO" b="0" i="0" dirty="0">
                <a:solidFill>
                  <a:srgbClr val="2C2F34"/>
                </a:solidFill>
                <a:effectLst/>
                <a:latin typeface="+mj-lt"/>
              </a:rPr>
              <a:t> + </a:t>
            </a:r>
            <a:r>
              <a:rPr lang="es-CO" b="0" i="0" dirty="0">
                <a:solidFill>
                  <a:srgbClr val="0000FF"/>
                </a:solidFill>
                <a:effectLst/>
                <a:latin typeface="+mj-lt"/>
              </a:rPr>
              <a:t>0</a:t>
            </a:r>
            <a:r>
              <a:rPr lang="es-CO" b="1" i="0" dirty="0">
                <a:solidFill>
                  <a:srgbClr val="0000FF"/>
                </a:solidFill>
                <a:effectLst/>
                <a:latin typeface="+mj-lt"/>
              </a:rPr>
              <a:t>S</a:t>
            </a:r>
            <a:r>
              <a:rPr lang="es-CO" b="1" i="0" baseline="-25000" dirty="0">
                <a:solidFill>
                  <a:srgbClr val="0000FF"/>
                </a:solidFill>
                <a:effectLst/>
                <a:latin typeface="+mj-lt"/>
              </a:rPr>
              <a:t>2</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0000FF"/>
                </a:solidFill>
                <a:effectLst/>
                <a:latin typeface="+mj-lt"/>
              </a:rPr>
              <a:t>0</a:t>
            </a:r>
            <a:r>
              <a:rPr lang="es-CO" b="1" i="0" dirty="0">
                <a:solidFill>
                  <a:srgbClr val="0000FF"/>
                </a:solidFill>
                <a:effectLst/>
                <a:latin typeface="+mj-lt"/>
              </a:rPr>
              <a:t>S</a:t>
            </a:r>
            <a:r>
              <a:rPr lang="es-CO" b="1" i="0" baseline="-25000" dirty="0">
                <a:solidFill>
                  <a:srgbClr val="0000FF"/>
                </a:solidFill>
                <a:effectLst/>
                <a:latin typeface="+mj-lt"/>
              </a:rPr>
              <a:t>3</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0000FF"/>
                </a:solidFill>
                <a:effectLst/>
                <a:latin typeface="+mj-lt"/>
              </a:rPr>
              <a:t>0</a:t>
            </a:r>
            <a:r>
              <a:rPr lang="es-CO" b="1" i="0" dirty="0">
                <a:solidFill>
                  <a:srgbClr val="0000FF"/>
                </a:solidFill>
                <a:effectLst/>
                <a:latin typeface="+mj-lt"/>
              </a:rPr>
              <a:t>S</a:t>
            </a:r>
            <a:r>
              <a:rPr lang="es-CO" b="1" i="0" baseline="-25000" dirty="0">
                <a:solidFill>
                  <a:srgbClr val="0000FF"/>
                </a:solidFill>
                <a:effectLst/>
                <a:latin typeface="+mj-lt"/>
              </a:rPr>
              <a:t>4</a:t>
            </a:r>
            <a:r>
              <a:rPr lang="es-CO" b="0" i="0" dirty="0">
                <a:solidFill>
                  <a:srgbClr val="2C2F34"/>
                </a:solidFill>
                <a:effectLst/>
                <a:latin typeface="+mj-lt"/>
              </a:rPr>
              <a:t> = 24</a:t>
            </a:r>
          </a:p>
          <a:p>
            <a:pPr algn="ctr"/>
            <a:r>
              <a:rPr lang="es-CO" b="0" i="0" dirty="0">
                <a:solidFill>
                  <a:srgbClr val="2C2F34"/>
                </a:solidFill>
                <a:effectLst/>
                <a:latin typeface="+mj-lt"/>
              </a:rPr>
              <a:t>2</a:t>
            </a:r>
            <a:r>
              <a:rPr lang="es-CO" b="1" i="0" dirty="0">
                <a:solidFill>
                  <a:srgbClr val="2C2F34"/>
                </a:solidFill>
                <a:effectLst/>
                <a:latin typeface="+mj-lt"/>
              </a:rPr>
              <a:t>X</a:t>
            </a:r>
            <a:r>
              <a:rPr lang="es-CO" b="1" i="0" baseline="-25000" dirty="0">
                <a:solidFill>
                  <a:srgbClr val="2C2F34"/>
                </a:solidFill>
                <a:effectLst/>
                <a:latin typeface="+mj-lt"/>
              </a:rPr>
              <a:t>1</a:t>
            </a:r>
            <a:r>
              <a:rPr lang="es-CO" b="1" i="0" dirty="0">
                <a:solidFill>
                  <a:srgbClr val="2C2F34"/>
                </a:solidFill>
                <a:effectLst/>
                <a:latin typeface="+mj-lt"/>
              </a:rPr>
              <a:t> +</a:t>
            </a:r>
            <a:r>
              <a:rPr lang="es-CO" b="0" i="0" dirty="0">
                <a:solidFill>
                  <a:srgbClr val="2C2F34"/>
                </a:solidFill>
                <a:effectLst/>
                <a:latin typeface="+mj-lt"/>
              </a:rPr>
              <a:t> 2</a:t>
            </a:r>
            <a:r>
              <a:rPr lang="es-CO" b="1" i="0" dirty="0">
                <a:solidFill>
                  <a:srgbClr val="2C2F34"/>
                </a:solidFill>
                <a:effectLst/>
                <a:latin typeface="+mj-lt"/>
              </a:rPr>
              <a:t>X</a:t>
            </a:r>
            <a:r>
              <a:rPr lang="es-CO" b="1" i="0" baseline="-25000" dirty="0">
                <a:solidFill>
                  <a:srgbClr val="2C2F34"/>
                </a:solidFill>
                <a:effectLst/>
                <a:latin typeface="+mj-lt"/>
              </a:rPr>
              <a:t>2</a:t>
            </a:r>
            <a:r>
              <a:rPr lang="es-CO" b="0" i="0" dirty="0">
                <a:solidFill>
                  <a:srgbClr val="2C2F34"/>
                </a:solidFill>
                <a:effectLst/>
                <a:latin typeface="+mj-lt"/>
              </a:rPr>
              <a:t> + 1</a:t>
            </a:r>
            <a:r>
              <a:rPr lang="es-CO" b="1" i="0" dirty="0">
                <a:solidFill>
                  <a:srgbClr val="2C2F34"/>
                </a:solidFill>
                <a:effectLst/>
                <a:latin typeface="+mj-lt"/>
              </a:rPr>
              <a:t>X</a:t>
            </a:r>
            <a:r>
              <a:rPr lang="es-CO" b="1" i="0" baseline="-25000" dirty="0">
                <a:solidFill>
                  <a:srgbClr val="2C2F34"/>
                </a:solidFill>
                <a:effectLst/>
                <a:latin typeface="+mj-lt"/>
              </a:rPr>
              <a:t>3</a:t>
            </a:r>
            <a:r>
              <a:rPr lang="es-CO" b="1" i="0" dirty="0">
                <a:solidFill>
                  <a:srgbClr val="2C2F34"/>
                </a:solidFill>
                <a:effectLst/>
                <a:latin typeface="+mj-lt"/>
              </a:rPr>
              <a:t> +</a:t>
            </a:r>
            <a:r>
              <a:rPr lang="es-CO" b="0" i="0" dirty="0">
                <a:solidFill>
                  <a:srgbClr val="2C2F34"/>
                </a:solidFill>
                <a:effectLst/>
                <a:latin typeface="+mj-lt"/>
              </a:rPr>
              <a:t> 0</a:t>
            </a:r>
            <a:r>
              <a:rPr lang="es-CO" b="1" i="0" dirty="0">
                <a:solidFill>
                  <a:srgbClr val="2C2F34"/>
                </a:solidFill>
                <a:effectLst/>
                <a:latin typeface="+mj-lt"/>
              </a:rPr>
              <a:t>X</a:t>
            </a:r>
            <a:r>
              <a:rPr lang="es-CO" b="1" i="0" baseline="-25000" dirty="0">
                <a:solidFill>
                  <a:srgbClr val="2C2F34"/>
                </a:solidFill>
                <a:effectLst/>
                <a:latin typeface="+mj-lt"/>
              </a:rPr>
              <a:t>4</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0000FF"/>
                </a:solidFill>
                <a:effectLst/>
                <a:latin typeface="+mj-lt"/>
              </a:rPr>
              <a:t>0</a:t>
            </a:r>
            <a:r>
              <a:rPr lang="es-CO" b="1" i="0" dirty="0">
                <a:solidFill>
                  <a:srgbClr val="0000FF"/>
                </a:solidFill>
                <a:effectLst/>
                <a:latin typeface="+mj-lt"/>
              </a:rPr>
              <a:t>S</a:t>
            </a:r>
            <a:r>
              <a:rPr lang="es-CO" b="0" i="0" baseline="-25000" dirty="0">
                <a:solidFill>
                  <a:srgbClr val="0000FF"/>
                </a:solidFill>
                <a:effectLst/>
                <a:latin typeface="+mj-lt"/>
              </a:rPr>
              <a:t>1</a:t>
            </a:r>
            <a:r>
              <a:rPr lang="es-CO" b="0" i="0" dirty="0">
                <a:solidFill>
                  <a:srgbClr val="2C2F34"/>
                </a:solidFill>
                <a:effectLst/>
                <a:latin typeface="+mj-lt"/>
              </a:rPr>
              <a:t> + </a:t>
            </a:r>
            <a:r>
              <a:rPr lang="es-CO" b="0" i="0" dirty="0">
                <a:solidFill>
                  <a:srgbClr val="FF0000"/>
                </a:solidFill>
                <a:effectLst/>
                <a:latin typeface="+mj-lt"/>
              </a:rPr>
              <a:t>1</a:t>
            </a:r>
            <a:r>
              <a:rPr lang="es-CO" b="1" i="0" dirty="0">
                <a:solidFill>
                  <a:srgbClr val="FF0000"/>
                </a:solidFill>
                <a:effectLst/>
                <a:latin typeface="+mj-lt"/>
              </a:rPr>
              <a:t>S</a:t>
            </a:r>
            <a:r>
              <a:rPr lang="es-CO" b="1" i="0" baseline="-25000" dirty="0">
                <a:solidFill>
                  <a:srgbClr val="FF0000"/>
                </a:solidFill>
                <a:effectLst/>
                <a:latin typeface="+mj-lt"/>
              </a:rPr>
              <a:t>2</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0000FF"/>
                </a:solidFill>
                <a:effectLst/>
                <a:latin typeface="+mj-lt"/>
              </a:rPr>
              <a:t>0</a:t>
            </a:r>
            <a:r>
              <a:rPr lang="es-CO" b="1" i="0" dirty="0">
                <a:solidFill>
                  <a:srgbClr val="0000FF"/>
                </a:solidFill>
                <a:effectLst/>
                <a:latin typeface="+mj-lt"/>
              </a:rPr>
              <a:t>S</a:t>
            </a:r>
            <a:r>
              <a:rPr lang="es-CO" b="1" i="0" baseline="-25000" dirty="0">
                <a:solidFill>
                  <a:srgbClr val="0000FF"/>
                </a:solidFill>
                <a:effectLst/>
                <a:latin typeface="+mj-lt"/>
              </a:rPr>
              <a:t>3</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0000FF"/>
                </a:solidFill>
                <a:effectLst/>
                <a:latin typeface="+mj-lt"/>
              </a:rPr>
              <a:t>0</a:t>
            </a:r>
            <a:r>
              <a:rPr lang="es-CO" b="1" i="0" dirty="0">
                <a:solidFill>
                  <a:srgbClr val="0000FF"/>
                </a:solidFill>
                <a:effectLst/>
                <a:latin typeface="+mj-lt"/>
              </a:rPr>
              <a:t>S</a:t>
            </a:r>
            <a:r>
              <a:rPr lang="es-CO" b="1" i="0" baseline="-25000" dirty="0">
                <a:solidFill>
                  <a:srgbClr val="0000FF"/>
                </a:solidFill>
                <a:effectLst/>
                <a:latin typeface="+mj-lt"/>
              </a:rPr>
              <a:t>4</a:t>
            </a:r>
            <a:r>
              <a:rPr lang="es-CO" b="0" i="0" dirty="0">
                <a:solidFill>
                  <a:srgbClr val="2C2F34"/>
                </a:solidFill>
                <a:effectLst/>
                <a:latin typeface="+mj-lt"/>
              </a:rPr>
              <a:t> = 20</a:t>
            </a:r>
          </a:p>
          <a:p>
            <a:pPr algn="ctr"/>
            <a:r>
              <a:rPr lang="es-CO" b="0" i="0" dirty="0">
                <a:solidFill>
                  <a:srgbClr val="2C2F34"/>
                </a:solidFill>
                <a:effectLst/>
                <a:latin typeface="+mj-lt"/>
              </a:rPr>
              <a:t>0</a:t>
            </a:r>
            <a:r>
              <a:rPr lang="es-CO" b="1" i="0" dirty="0">
                <a:solidFill>
                  <a:srgbClr val="2C2F34"/>
                </a:solidFill>
                <a:effectLst/>
                <a:latin typeface="+mj-lt"/>
              </a:rPr>
              <a:t>X</a:t>
            </a:r>
            <a:r>
              <a:rPr lang="es-CO" b="1" i="0" baseline="-25000" dirty="0">
                <a:solidFill>
                  <a:srgbClr val="2C2F34"/>
                </a:solidFill>
                <a:effectLst/>
                <a:latin typeface="+mj-lt"/>
              </a:rPr>
              <a:t>1</a:t>
            </a:r>
            <a:r>
              <a:rPr lang="es-CO" b="1" i="0" dirty="0">
                <a:solidFill>
                  <a:srgbClr val="2C2F34"/>
                </a:solidFill>
                <a:effectLst/>
                <a:latin typeface="+mj-lt"/>
              </a:rPr>
              <a:t> +</a:t>
            </a:r>
            <a:r>
              <a:rPr lang="es-CO" b="0" i="0" dirty="0">
                <a:solidFill>
                  <a:srgbClr val="2C2F34"/>
                </a:solidFill>
                <a:effectLst/>
                <a:latin typeface="+mj-lt"/>
              </a:rPr>
              <a:t> 0</a:t>
            </a:r>
            <a:r>
              <a:rPr lang="es-CO" b="1" i="0" dirty="0">
                <a:solidFill>
                  <a:srgbClr val="2C2F34"/>
                </a:solidFill>
                <a:effectLst/>
                <a:latin typeface="+mj-lt"/>
              </a:rPr>
              <a:t>X</a:t>
            </a:r>
            <a:r>
              <a:rPr lang="es-CO" b="1" i="0" baseline="-25000" dirty="0">
                <a:solidFill>
                  <a:srgbClr val="2C2F34"/>
                </a:solidFill>
                <a:effectLst/>
                <a:latin typeface="+mj-lt"/>
              </a:rPr>
              <a:t>2</a:t>
            </a:r>
            <a:r>
              <a:rPr lang="es-CO" b="0" i="0" dirty="0">
                <a:solidFill>
                  <a:srgbClr val="2C2F34"/>
                </a:solidFill>
                <a:effectLst/>
                <a:latin typeface="+mj-lt"/>
              </a:rPr>
              <a:t> + 2</a:t>
            </a:r>
            <a:r>
              <a:rPr lang="es-CO" b="1" i="0" dirty="0">
                <a:solidFill>
                  <a:srgbClr val="2C2F34"/>
                </a:solidFill>
                <a:effectLst/>
                <a:latin typeface="+mj-lt"/>
              </a:rPr>
              <a:t>X</a:t>
            </a:r>
            <a:r>
              <a:rPr lang="es-CO" b="1" i="0" baseline="-25000" dirty="0">
                <a:solidFill>
                  <a:srgbClr val="2C2F34"/>
                </a:solidFill>
                <a:effectLst/>
                <a:latin typeface="+mj-lt"/>
              </a:rPr>
              <a:t>3</a:t>
            </a:r>
            <a:r>
              <a:rPr lang="es-CO" b="1" i="0" dirty="0">
                <a:solidFill>
                  <a:srgbClr val="2C2F34"/>
                </a:solidFill>
                <a:effectLst/>
                <a:latin typeface="+mj-lt"/>
              </a:rPr>
              <a:t> +</a:t>
            </a:r>
            <a:r>
              <a:rPr lang="es-CO" b="0" i="0" dirty="0">
                <a:solidFill>
                  <a:srgbClr val="2C2F34"/>
                </a:solidFill>
                <a:effectLst/>
                <a:latin typeface="+mj-lt"/>
              </a:rPr>
              <a:t> 2</a:t>
            </a:r>
            <a:r>
              <a:rPr lang="es-CO" b="1" i="0" dirty="0">
                <a:solidFill>
                  <a:srgbClr val="2C2F34"/>
                </a:solidFill>
                <a:effectLst/>
                <a:latin typeface="+mj-lt"/>
              </a:rPr>
              <a:t>X</a:t>
            </a:r>
            <a:r>
              <a:rPr lang="es-CO" b="1" i="0" baseline="-25000" dirty="0">
                <a:solidFill>
                  <a:srgbClr val="2C2F34"/>
                </a:solidFill>
                <a:effectLst/>
                <a:latin typeface="+mj-lt"/>
              </a:rPr>
              <a:t>4</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0000FF"/>
                </a:solidFill>
                <a:effectLst/>
                <a:latin typeface="+mj-lt"/>
              </a:rPr>
              <a:t>0</a:t>
            </a:r>
            <a:r>
              <a:rPr lang="es-CO" b="1" i="0" dirty="0">
                <a:solidFill>
                  <a:srgbClr val="0000FF"/>
                </a:solidFill>
                <a:effectLst/>
                <a:latin typeface="+mj-lt"/>
              </a:rPr>
              <a:t>S</a:t>
            </a:r>
            <a:r>
              <a:rPr lang="es-CO" b="1" i="0" baseline="-25000" dirty="0">
                <a:solidFill>
                  <a:srgbClr val="0000FF"/>
                </a:solidFill>
                <a:effectLst/>
                <a:latin typeface="+mj-lt"/>
              </a:rPr>
              <a:t>1</a:t>
            </a:r>
            <a:r>
              <a:rPr lang="es-CO" b="0" i="0" dirty="0">
                <a:solidFill>
                  <a:srgbClr val="2C2F34"/>
                </a:solidFill>
                <a:effectLst/>
                <a:latin typeface="+mj-lt"/>
              </a:rPr>
              <a:t> + </a:t>
            </a:r>
            <a:r>
              <a:rPr lang="es-CO" b="0" i="0" dirty="0">
                <a:solidFill>
                  <a:srgbClr val="0000FF"/>
                </a:solidFill>
                <a:effectLst/>
                <a:latin typeface="+mj-lt"/>
              </a:rPr>
              <a:t>0</a:t>
            </a:r>
            <a:r>
              <a:rPr lang="es-CO" b="1" i="0" dirty="0">
                <a:solidFill>
                  <a:srgbClr val="0000FF"/>
                </a:solidFill>
                <a:effectLst/>
                <a:latin typeface="+mj-lt"/>
              </a:rPr>
              <a:t>S</a:t>
            </a:r>
            <a:r>
              <a:rPr lang="es-CO" b="1" i="0" baseline="-25000" dirty="0">
                <a:solidFill>
                  <a:srgbClr val="0000FF"/>
                </a:solidFill>
                <a:effectLst/>
                <a:latin typeface="+mj-lt"/>
              </a:rPr>
              <a:t>2</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FF0000"/>
                </a:solidFill>
                <a:effectLst/>
                <a:latin typeface="+mj-lt"/>
              </a:rPr>
              <a:t>1</a:t>
            </a:r>
            <a:r>
              <a:rPr lang="es-CO" b="1" i="0" dirty="0">
                <a:solidFill>
                  <a:srgbClr val="FF0000"/>
                </a:solidFill>
                <a:effectLst/>
                <a:latin typeface="+mj-lt"/>
              </a:rPr>
              <a:t>S</a:t>
            </a:r>
            <a:r>
              <a:rPr lang="es-CO" b="1" i="0" baseline="-25000" dirty="0">
                <a:solidFill>
                  <a:srgbClr val="FF0000"/>
                </a:solidFill>
                <a:effectLst/>
                <a:latin typeface="+mj-lt"/>
              </a:rPr>
              <a:t>3</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0000FF"/>
                </a:solidFill>
                <a:effectLst/>
                <a:latin typeface="+mj-lt"/>
              </a:rPr>
              <a:t>0</a:t>
            </a:r>
            <a:r>
              <a:rPr lang="es-CO" b="1" i="0" dirty="0">
                <a:solidFill>
                  <a:srgbClr val="0000FF"/>
                </a:solidFill>
                <a:effectLst/>
                <a:latin typeface="+mj-lt"/>
              </a:rPr>
              <a:t>S</a:t>
            </a:r>
            <a:r>
              <a:rPr lang="es-CO" b="1" i="0" baseline="-25000" dirty="0">
                <a:solidFill>
                  <a:srgbClr val="0000FF"/>
                </a:solidFill>
                <a:effectLst/>
                <a:latin typeface="+mj-lt"/>
              </a:rPr>
              <a:t>4</a:t>
            </a:r>
            <a:r>
              <a:rPr lang="es-CO" b="1" i="0" dirty="0">
                <a:solidFill>
                  <a:srgbClr val="2C2F34"/>
                </a:solidFill>
                <a:effectLst/>
                <a:latin typeface="+mj-lt"/>
              </a:rPr>
              <a:t> =</a:t>
            </a:r>
            <a:r>
              <a:rPr lang="es-CO" b="0" i="0" dirty="0">
                <a:solidFill>
                  <a:srgbClr val="2C2F34"/>
                </a:solidFill>
                <a:effectLst/>
                <a:latin typeface="+mj-lt"/>
              </a:rPr>
              <a:t> 20</a:t>
            </a:r>
          </a:p>
          <a:p>
            <a:pPr algn="ctr"/>
            <a:r>
              <a:rPr lang="es-CO" b="0" i="0" dirty="0">
                <a:solidFill>
                  <a:srgbClr val="2C2F34"/>
                </a:solidFill>
                <a:effectLst/>
                <a:latin typeface="+mj-lt"/>
              </a:rPr>
              <a:t>0</a:t>
            </a:r>
            <a:r>
              <a:rPr lang="es-CO" b="1" i="0" dirty="0">
                <a:solidFill>
                  <a:srgbClr val="2C2F34"/>
                </a:solidFill>
                <a:effectLst/>
                <a:latin typeface="+mj-lt"/>
              </a:rPr>
              <a:t>X</a:t>
            </a:r>
            <a:r>
              <a:rPr lang="es-CO" b="1" i="0" baseline="-25000" dirty="0">
                <a:solidFill>
                  <a:srgbClr val="2C2F34"/>
                </a:solidFill>
                <a:effectLst/>
                <a:latin typeface="+mj-lt"/>
              </a:rPr>
              <a:t>1</a:t>
            </a:r>
            <a:r>
              <a:rPr lang="es-CO" b="1" i="0" dirty="0">
                <a:solidFill>
                  <a:srgbClr val="2C2F34"/>
                </a:solidFill>
                <a:effectLst/>
                <a:latin typeface="+mj-lt"/>
              </a:rPr>
              <a:t> +</a:t>
            </a:r>
            <a:r>
              <a:rPr lang="es-CO" b="0" i="0" dirty="0">
                <a:solidFill>
                  <a:srgbClr val="2C2F34"/>
                </a:solidFill>
                <a:effectLst/>
                <a:latin typeface="+mj-lt"/>
              </a:rPr>
              <a:t> 0</a:t>
            </a:r>
            <a:r>
              <a:rPr lang="es-CO" b="1" i="0" dirty="0">
                <a:solidFill>
                  <a:srgbClr val="2C2F34"/>
                </a:solidFill>
                <a:effectLst/>
                <a:latin typeface="+mj-lt"/>
              </a:rPr>
              <a:t>X</a:t>
            </a:r>
            <a:r>
              <a:rPr lang="es-CO" b="1" i="0" baseline="-25000" dirty="0">
                <a:solidFill>
                  <a:srgbClr val="2C2F34"/>
                </a:solidFill>
                <a:effectLst/>
                <a:latin typeface="+mj-lt"/>
              </a:rPr>
              <a:t>2</a:t>
            </a:r>
            <a:r>
              <a:rPr lang="es-CO" b="0" i="0" dirty="0">
                <a:solidFill>
                  <a:srgbClr val="2C2F34"/>
                </a:solidFill>
                <a:effectLst/>
                <a:latin typeface="+mj-lt"/>
              </a:rPr>
              <a:t> + 0</a:t>
            </a:r>
            <a:r>
              <a:rPr lang="es-CO" b="1" i="0" dirty="0">
                <a:solidFill>
                  <a:srgbClr val="2C2F34"/>
                </a:solidFill>
                <a:effectLst/>
                <a:latin typeface="+mj-lt"/>
              </a:rPr>
              <a:t>X</a:t>
            </a:r>
            <a:r>
              <a:rPr lang="es-CO" b="1" i="0" baseline="-25000" dirty="0">
                <a:solidFill>
                  <a:srgbClr val="2C2F34"/>
                </a:solidFill>
                <a:effectLst/>
                <a:latin typeface="+mj-lt"/>
              </a:rPr>
              <a:t>3</a:t>
            </a:r>
            <a:r>
              <a:rPr lang="es-CO" b="1" i="0" dirty="0">
                <a:solidFill>
                  <a:srgbClr val="2C2F34"/>
                </a:solidFill>
                <a:effectLst/>
                <a:latin typeface="+mj-lt"/>
              </a:rPr>
              <a:t> +</a:t>
            </a:r>
            <a:r>
              <a:rPr lang="es-CO" b="0" i="0" dirty="0">
                <a:solidFill>
                  <a:srgbClr val="2C2F34"/>
                </a:solidFill>
                <a:effectLst/>
                <a:latin typeface="+mj-lt"/>
              </a:rPr>
              <a:t> 4</a:t>
            </a:r>
            <a:r>
              <a:rPr lang="es-CO" b="1" i="0" dirty="0">
                <a:solidFill>
                  <a:srgbClr val="2C2F34"/>
                </a:solidFill>
                <a:effectLst/>
                <a:latin typeface="+mj-lt"/>
              </a:rPr>
              <a:t>X</a:t>
            </a:r>
            <a:r>
              <a:rPr lang="es-CO" b="1" i="0" baseline="-25000" dirty="0">
                <a:solidFill>
                  <a:srgbClr val="2C2F34"/>
                </a:solidFill>
                <a:effectLst/>
                <a:latin typeface="+mj-lt"/>
              </a:rPr>
              <a:t>4</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0000FF"/>
                </a:solidFill>
                <a:effectLst/>
                <a:latin typeface="+mj-lt"/>
              </a:rPr>
              <a:t>0</a:t>
            </a:r>
            <a:r>
              <a:rPr lang="es-CO" b="1" i="0" dirty="0">
                <a:solidFill>
                  <a:srgbClr val="0000FF"/>
                </a:solidFill>
                <a:effectLst/>
                <a:latin typeface="+mj-lt"/>
              </a:rPr>
              <a:t>S</a:t>
            </a:r>
            <a:r>
              <a:rPr lang="es-CO" b="1" i="0" baseline="-25000" dirty="0">
                <a:solidFill>
                  <a:srgbClr val="0000FF"/>
                </a:solidFill>
                <a:effectLst/>
                <a:latin typeface="+mj-lt"/>
              </a:rPr>
              <a:t>1</a:t>
            </a:r>
            <a:r>
              <a:rPr lang="es-CO" b="0" i="0" dirty="0">
                <a:solidFill>
                  <a:srgbClr val="2C2F34"/>
                </a:solidFill>
                <a:effectLst/>
                <a:latin typeface="+mj-lt"/>
              </a:rPr>
              <a:t> + </a:t>
            </a:r>
            <a:r>
              <a:rPr lang="es-CO" b="0" i="0" dirty="0">
                <a:solidFill>
                  <a:srgbClr val="0000FF"/>
                </a:solidFill>
                <a:effectLst/>
                <a:latin typeface="+mj-lt"/>
              </a:rPr>
              <a:t>0</a:t>
            </a:r>
            <a:r>
              <a:rPr lang="es-CO" b="1" i="0" dirty="0">
                <a:solidFill>
                  <a:srgbClr val="0000FF"/>
                </a:solidFill>
                <a:effectLst/>
                <a:latin typeface="+mj-lt"/>
              </a:rPr>
              <a:t>S</a:t>
            </a:r>
            <a:r>
              <a:rPr lang="es-CO" b="1" i="0" baseline="-25000" dirty="0">
                <a:solidFill>
                  <a:srgbClr val="0000FF"/>
                </a:solidFill>
                <a:effectLst/>
                <a:latin typeface="+mj-lt"/>
              </a:rPr>
              <a:t>2</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0000FF"/>
                </a:solidFill>
                <a:effectLst/>
                <a:latin typeface="+mj-lt"/>
              </a:rPr>
              <a:t>0</a:t>
            </a:r>
            <a:r>
              <a:rPr lang="es-CO" b="1" i="0" dirty="0">
                <a:solidFill>
                  <a:srgbClr val="0000FF"/>
                </a:solidFill>
                <a:effectLst/>
                <a:latin typeface="+mj-lt"/>
              </a:rPr>
              <a:t>S</a:t>
            </a:r>
            <a:r>
              <a:rPr lang="es-CO" b="1" i="0" baseline="-25000" dirty="0">
                <a:solidFill>
                  <a:srgbClr val="0000FF"/>
                </a:solidFill>
                <a:effectLst/>
                <a:latin typeface="+mj-lt"/>
              </a:rPr>
              <a:t>3</a:t>
            </a:r>
            <a:r>
              <a:rPr lang="es-CO" b="1" i="0" dirty="0">
                <a:solidFill>
                  <a:srgbClr val="2C2F34"/>
                </a:solidFill>
                <a:effectLst/>
                <a:latin typeface="+mj-lt"/>
              </a:rPr>
              <a:t> +</a:t>
            </a:r>
            <a:r>
              <a:rPr lang="es-CO" b="0" i="0" dirty="0">
                <a:solidFill>
                  <a:srgbClr val="2C2F34"/>
                </a:solidFill>
                <a:effectLst/>
                <a:latin typeface="+mj-lt"/>
              </a:rPr>
              <a:t> </a:t>
            </a:r>
            <a:r>
              <a:rPr lang="es-CO" b="0" i="0" dirty="0">
                <a:solidFill>
                  <a:srgbClr val="FF0000"/>
                </a:solidFill>
                <a:effectLst/>
                <a:latin typeface="+mj-lt"/>
              </a:rPr>
              <a:t>1</a:t>
            </a:r>
            <a:r>
              <a:rPr lang="es-CO" b="1" i="0" dirty="0">
                <a:solidFill>
                  <a:srgbClr val="FF0000"/>
                </a:solidFill>
                <a:effectLst/>
                <a:latin typeface="+mj-lt"/>
              </a:rPr>
              <a:t>S</a:t>
            </a:r>
            <a:r>
              <a:rPr lang="es-CO" b="1" i="0" baseline="-25000" dirty="0">
                <a:solidFill>
                  <a:srgbClr val="FF0000"/>
                </a:solidFill>
                <a:effectLst/>
                <a:latin typeface="+mj-lt"/>
              </a:rPr>
              <a:t>4</a:t>
            </a:r>
            <a:r>
              <a:rPr lang="es-CO" b="1" i="0" dirty="0">
                <a:solidFill>
                  <a:srgbClr val="2C2F34"/>
                </a:solidFill>
                <a:effectLst/>
                <a:latin typeface="+mj-lt"/>
              </a:rPr>
              <a:t> =</a:t>
            </a:r>
            <a:r>
              <a:rPr lang="es-CO" b="0" i="0" dirty="0">
                <a:solidFill>
                  <a:srgbClr val="2C2F34"/>
                </a:solidFill>
                <a:effectLst/>
                <a:latin typeface="+mj-lt"/>
              </a:rPr>
              <a:t> 16</a:t>
            </a:r>
          </a:p>
          <a:p>
            <a:pPr algn="l"/>
            <a:endParaRPr lang="es-CO" b="0" i="0" dirty="0">
              <a:solidFill>
                <a:srgbClr val="2C2F34"/>
              </a:solidFill>
              <a:effectLst/>
              <a:latin typeface="+mj-lt"/>
            </a:endParaRPr>
          </a:p>
          <a:p>
            <a:pPr algn="l"/>
            <a:r>
              <a:rPr lang="es-CO" b="0" i="0" dirty="0">
                <a:effectLst/>
                <a:latin typeface="+mj-lt"/>
              </a:rPr>
              <a:t>En cuyo caso:</a:t>
            </a:r>
          </a:p>
          <a:p>
            <a:pPr algn="l"/>
            <a:endParaRPr lang="es-CO" b="0" i="0" dirty="0">
              <a:effectLst/>
              <a:latin typeface="+mj-lt"/>
            </a:endParaRPr>
          </a:p>
          <a:p>
            <a:pPr algn="l"/>
            <a:r>
              <a:rPr lang="es-CO" b="1" i="0" dirty="0">
                <a:effectLst/>
                <a:latin typeface="+mj-lt"/>
              </a:rPr>
              <a:t>S</a:t>
            </a:r>
            <a:r>
              <a:rPr lang="es-CO" b="1" i="0" baseline="-25000" dirty="0">
                <a:effectLst/>
                <a:latin typeface="+mj-lt"/>
              </a:rPr>
              <a:t>1</a:t>
            </a:r>
            <a:r>
              <a:rPr lang="es-CO" b="0" i="0" dirty="0">
                <a:effectLst/>
                <a:latin typeface="+mj-lt"/>
              </a:rPr>
              <a:t> = Cantidad de piezas rectangulares de 8 pines que no se utilizarán (holgura)</a:t>
            </a:r>
          </a:p>
          <a:p>
            <a:pPr algn="l"/>
            <a:endParaRPr lang="es-CO" b="0" i="0" dirty="0">
              <a:effectLst/>
              <a:latin typeface="+mj-lt"/>
            </a:endParaRPr>
          </a:p>
          <a:p>
            <a:pPr algn="l"/>
            <a:r>
              <a:rPr lang="es-CO" b="1" i="0" dirty="0">
                <a:effectLst/>
                <a:latin typeface="+mj-lt"/>
              </a:rPr>
              <a:t>S</a:t>
            </a:r>
            <a:r>
              <a:rPr lang="es-CO" b="1" i="0" baseline="-25000" dirty="0">
                <a:effectLst/>
                <a:latin typeface="+mj-lt"/>
              </a:rPr>
              <a:t>2</a:t>
            </a:r>
            <a:r>
              <a:rPr lang="es-CO" b="0" i="0" dirty="0">
                <a:effectLst/>
                <a:latin typeface="+mj-lt"/>
              </a:rPr>
              <a:t> = Cantidad de piezas cuadradas de 4 pines que no se utilizarán (holgura)</a:t>
            </a:r>
          </a:p>
          <a:p>
            <a:pPr algn="l"/>
            <a:endParaRPr lang="es-CO" b="0" i="0" dirty="0">
              <a:effectLst/>
              <a:latin typeface="+mj-lt"/>
            </a:endParaRPr>
          </a:p>
          <a:p>
            <a:pPr algn="l"/>
            <a:r>
              <a:rPr lang="es-CO" b="1" i="0" dirty="0">
                <a:effectLst/>
                <a:latin typeface="+mj-lt"/>
              </a:rPr>
              <a:t>S</a:t>
            </a:r>
            <a:r>
              <a:rPr lang="es-CO" b="1" i="0" baseline="-25000" dirty="0">
                <a:effectLst/>
                <a:latin typeface="+mj-lt"/>
              </a:rPr>
              <a:t>3</a:t>
            </a:r>
            <a:r>
              <a:rPr lang="es-CO" b="0" i="0" dirty="0">
                <a:effectLst/>
                <a:latin typeface="+mj-lt"/>
              </a:rPr>
              <a:t> = Cantidad de bases trapezoidales que no se utilizarán (holgura)</a:t>
            </a:r>
          </a:p>
          <a:p>
            <a:pPr algn="l"/>
            <a:endParaRPr lang="es-CO" b="1" i="0" dirty="0">
              <a:effectLst/>
              <a:latin typeface="+mj-lt"/>
            </a:endParaRPr>
          </a:p>
          <a:p>
            <a:pPr algn="l"/>
            <a:r>
              <a:rPr lang="es-CO" b="1" i="0" dirty="0">
                <a:effectLst/>
                <a:latin typeface="+mj-lt"/>
              </a:rPr>
              <a:t>S</a:t>
            </a:r>
            <a:r>
              <a:rPr lang="es-CO" b="1" i="0" baseline="-25000" dirty="0">
                <a:effectLst/>
                <a:latin typeface="+mj-lt"/>
              </a:rPr>
              <a:t>4</a:t>
            </a:r>
            <a:r>
              <a:rPr lang="es-CO" b="0" i="0" dirty="0">
                <a:effectLst/>
                <a:latin typeface="+mj-lt"/>
              </a:rPr>
              <a:t> = Cantidad de piezas rectangulares de 2 pines que no se utilizarán (holgura)</a:t>
            </a:r>
          </a:p>
        </p:txBody>
      </p:sp>
      <p:sp>
        <p:nvSpPr>
          <p:cNvPr id="22" name="CuadroTexto 21">
            <a:extLst>
              <a:ext uri="{FF2B5EF4-FFF2-40B4-BE49-F238E27FC236}">
                <a16:creationId xmlns:a16="http://schemas.microsoft.com/office/drawing/2014/main" id="{7C83F256-1F44-A18C-2639-0127D511F03E}"/>
              </a:ext>
            </a:extLst>
          </p:cNvPr>
          <p:cNvSpPr txBox="1"/>
          <p:nvPr/>
        </p:nvSpPr>
        <p:spPr>
          <a:xfrm>
            <a:off x="1919381" y="402889"/>
            <a:ext cx="6219637" cy="523220"/>
          </a:xfrm>
          <a:prstGeom prst="rect">
            <a:avLst/>
          </a:prstGeom>
          <a:noFill/>
        </p:spPr>
        <p:txBody>
          <a:bodyPr wrap="square" rtlCol="0">
            <a:spAutoFit/>
          </a:bodyPr>
          <a:lstStyle/>
          <a:p>
            <a:pPr algn="l"/>
            <a:r>
              <a:rPr lang="es-MX" sz="2800" b="1" i="0" dirty="0">
                <a:solidFill>
                  <a:srgbClr val="183357"/>
                </a:solidFill>
                <a:effectLst>
                  <a:outerShdw blurRad="38100" dist="38100" dir="2700000" algn="tl">
                    <a:srgbClr val="000000">
                      <a:alpha val="43137"/>
                    </a:srgbClr>
                  </a:outerShdw>
                </a:effectLst>
                <a:latin typeface="+mj-lt"/>
              </a:rPr>
              <a:t>PASO 2: ESTANDARIZAR EL MODELO (II)</a:t>
            </a:r>
          </a:p>
        </p:txBody>
      </p:sp>
      <p:sp>
        <p:nvSpPr>
          <p:cNvPr id="23" name="CuadroTexto 22">
            <a:extLst>
              <a:ext uri="{FF2B5EF4-FFF2-40B4-BE49-F238E27FC236}">
                <a16:creationId xmlns:a16="http://schemas.microsoft.com/office/drawing/2014/main" id="{5333F2E2-D0E2-2914-E72B-B51A88177E1B}"/>
              </a:ext>
            </a:extLst>
          </p:cNvPr>
          <p:cNvSpPr txBox="1"/>
          <p:nvPr/>
        </p:nvSpPr>
        <p:spPr>
          <a:xfrm>
            <a:off x="1594231" y="5473605"/>
            <a:ext cx="6313015" cy="1477328"/>
          </a:xfrm>
          <a:prstGeom prst="rect">
            <a:avLst/>
          </a:prstGeom>
          <a:noFill/>
        </p:spPr>
        <p:txBody>
          <a:bodyPr wrap="square">
            <a:spAutoFit/>
          </a:bodyPr>
          <a:lstStyle/>
          <a:p>
            <a:pPr algn="just"/>
            <a:r>
              <a:rPr lang="es-MX" b="0" i="0" dirty="0">
                <a:effectLst/>
                <a:latin typeface="-apple-system"/>
              </a:rPr>
              <a:t>La función objetivo no sufre variaciones, dado que es un problema de maximización (más adelante veremos qué pasaría si se tratara de un problema de minimización).</a:t>
            </a:r>
          </a:p>
          <a:p>
            <a:pPr algn="just"/>
            <a:endParaRPr lang="es-MX" b="0" i="0" dirty="0">
              <a:effectLst/>
              <a:latin typeface="-apple-system"/>
            </a:endParaRPr>
          </a:p>
          <a:p>
            <a:pPr algn="ctr"/>
            <a:r>
              <a:rPr lang="es-MX" b="1" i="0" dirty="0">
                <a:effectLst/>
                <a:latin typeface="-apple-system"/>
              </a:rPr>
              <a:t>Z</a:t>
            </a:r>
            <a:r>
              <a:rPr lang="es-MX" b="1" i="0" baseline="-25000" dirty="0">
                <a:effectLst/>
                <a:latin typeface="-apple-system"/>
              </a:rPr>
              <a:t>MAX</a:t>
            </a:r>
            <a:r>
              <a:rPr lang="es-MX" b="1" i="0" dirty="0">
                <a:effectLst/>
                <a:latin typeface="-apple-system"/>
              </a:rPr>
              <a:t> =</a:t>
            </a:r>
            <a:r>
              <a:rPr lang="es-MX" b="0" i="0" dirty="0">
                <a:effectLst/>
                <a:latin typeface="-apple-system"/>
              </a:rPr>
              <a:t> 20000</a:t>
            </a:r>
            <a:r>
              <a:rPr lang="es-MX" b="1" i="0" dirty="0">
                <a:effectLst/>
                <a:latin typeface="-apple-system"/>
              </a:rPr>
              <a:t>X</a:t>
            </a:r>
            <a:r>
              <a:rPr lang="es-MX" b="1" i="0" baseline="-25000" dirty="0">
                <a:effectLst/>
                <a:latin typeface="-apple-system"/>
              </a:rPr>
              <a:t>1</a:t>
            </a:r>
            <a:r>
              <a:rPr lang="es-MX" b="1" i="0" dirty="0">
                <a:effectLst/>
                <a:latin typeface="-apple-system"/>
              </a:rPr>
              <a:t> +</a:t>
            </a:r>
            <a:r>
              <a:rPr lang="es-MX" b="0" i="0" dirty="0">
                <a:effectLst/>
                <a:latin typeface="-apple-system"/>
              </a:rPr>
              <a:t> 20000</a:t>
            </a:r>
            <a:r>
              <a:rPr lang="es-MX" b="1" i="0" dirty="0">
                <a:effectLst/>
                <a:latin typeface="-apple-system"/>
              </a:rPr>
              <a:t>X</a:t>
            </a:r>
            <a:r>
              <a:rPr lang="es-MX" b="1" i="0" baseline="-25000" dirty="0">
                <a:effectLst/>
                <a:latin typeface="-apple-system"/>
              </a:rPr>
              <a:t>2</a:t>
            </a:r>
            <a:r>
              <a:rPr lang="es-MX" b="1" i="0" dirty="0">
                <a:effectLst/>
                <a:latin typeface="-apple-system"/>
              </a:rPr>
              <a:t> +</a:t>
            </a:r>
            <a:r>
              <a:rPr lang="es-MX" b="0" i="0" dirty="0">
                <a:effectLst/>
                <a:latin typeface="-apple-system"/>
              </a:rPr>
              <a:t> 20000</a:t>
            </a:r>
            <a:r>
              <a:rPr lang="es-MX" b="1" i="0" dirty="0">
                <a:effectLst/>
                <a:latin typeface="-apple-system"/>
              </a:rPr>
              <a:t>X</a:t>
            </a:r>
            <a:r>
              <a:rPr lang="es-MX" b="1" i="0" baseline="-25000" dirty="0">
                <a:effectLst/>
                <a:latin typeface="-apple-system"/>
              </a:rPr>
              <a:t>3</a:t>
            </a:r>
            <a:r>
              <a:rPr lang="es-MX" b="0" i="0" dirty="0">
                <a:effectLst/>
                <a:latin typeface="-apple-system"/>
              </a:rPr>
              <a:t> + 20000</a:t>
            </a:r>
            <a:r>
              <a:rPr lang="es-MX" b="1" i="0" dirty="0">
                <a:effectLst/>
                <a:latin typeface="-apple-system"/>
              </a:rPr>
              <a:t>X</a:t>
            </a:r>
            <a:r>
              <a:rPr lang="es-MX" b="1" i="0" baseline="-25000" dirty="0">
                <a:effectLst/>
                <a:latin typeface="-apple-system"/>
              </a:rPr>
              <a:t>4</a:t>
            </a:r>
            <a:endParaRPr lang="es-MX" b="0" i="0" dirty="0">
              <a:effectLst/>
              <a:latin typeface="-apple-system"/>
            </a:endParaRPr>
          </a:p>
        </p:txBody>
      </p:sp>
    </p:spTree>
    <p:extLst>
      <p:ext uri="{BB962C8B-B14F-4D97-AF65-F5344CB8AC3E}">
        <p14:creationId xmlns:p14="http://schemas.microsoft.com/office/powerpoint/2010/main" val="8089150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20" name="CuadroTexto 19">
            <a:extLst>
              <a:ext uri="{FF2B5EF4-FFF2-40B4-BE49-F238E27FC236}">
                <a16:creationId xmlns:a16="http://schemas.microsoft.com/office/drawing/2014/main" id="{1F589342-FF91-6330-8561-BBC577529B4E}"/>
              </a:ext>
            </a:extLst>
          </p:cNvPr>
          <p:cNvSpPr txBox="1"/>
          <p:nvPr/>
        </p:nvSpPr>
        <p:spPr>
          <a:xfrm>
            <a:off x="1066371" y="7134720"/>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21" name="CuadroTexto 20">
            <a:extLst>
              <a:ext uri="{FF2B5EF4-FFF2-40B4-BE49-F238E27FC236}">
                <a16:creationId xmlns:a16="http://schemas.microsoft.com/office/drawing/2014/main" id="{93294482-30CF-41B4-1C23-65F6F5773831}"/>
              </a:ext>
            </a:extLst>
          </p:cNvPr>
          <p:cNvSpPr txBox="1"/>
          <p:nvPr/>
        </p:nvSpPr>
        <p:spPr>
          <a:xfrm>
            <a:off x="1328057" y="639062"/>
            <a:ext cx="7402285" cy="1077218"/>
          </a:xfrm>
          <a:prstGeom prst="rect">
            <a:avLst/>
          </a:prstGeom>
          <a:noFill/>
        </p:spPr>
        <p:txBody>
          <a:bodyPr wrap="square">
            <a:spAutoFit/>
          </a:bodyPr>
          <a:lstStyle/>
          <a:p>
            <a:pPr algn="ctr"/>
            <a:r>
              <a:rPr lang="es-MX" sz="3200" b="1" i="0" dirty="0">
                <a:solidFill>
                  <a:srgbClr val="183357"/>
                </a:solidFill>
                <a:effectLst>
                  <a:outerShdw blurRad="38100" dist="38100" dir="2700000" algn="tl">
                    <a:srgbClr val="000000">
                      <a:alpha val="43137"/>
                    </a:srgbClr>
                  </a:outerShdw>
                </a:effectLst>
                <a:latin typeface="+mj-lt"/>
              </a:rPr>
              <a:t>PASO 3: DEFINIR LA SOLUCIÓN BÁSICA INICIAL</a:t>
            </a:r>
          </a:p>
        </p:txBody>
      </p:sp>
      <p:sp>
        <p:nvSpPr>
          <p:cNvPr id="22" name="CuadroTexto 21">
            <a:extLst>
              <a:ext uri="{FF2B5EF4-FFF2-40B4-BE49-F238E27FC236}">
                <a16:creationId xmlns:a16="http://schemas.microsoft.com/office/drawing/2014/main" id="{74886FB2-51DE-EC21-E9AB-4AFE0B7210EE}"/>
              </a:ext>
            </a:extLst>
          </p:cNvPr>
          <p:cNvSpPr txBox="1"/>
          <p:nvPr/>
        </p:nvSpPr>
        <p:spPr>
          <a:xfrm>
            <a:off x="1032328" y="2178040"/>
            <a:ext cx="7993742" cy="3416320"/>
          </a:xfrm>
          <a:prstGeom prst="rect">
            <a:avLst/>
          </a:prstGeom>
          <a:noFill/>
        </p:spPr>
        <p:txBody>
          <a:bodyPr wrap="square">
            <a:spAutoFit/>
          </a:bodyPr>
          <a:lstStyle/>
          <a:p>
            <a:pPr algn="just"/>
            <a:r>
              <a:rPr lang="es-MX" b="0" i="0" dirty="0">
                <a:effectLst/>
                <a:latin typeface="-apple-system"/>
              </a:rPr>
              <a:t>El Método Simplex parte de una solución básica inicial para realizar todas sus iteraciones, esta solución básica inicial se forma con las variables cuyo coeficiente es 1 en la matriz identidad.</a:t>
            </a:r>
          </a:p>
          <a:p>
            <a:pPr algn="just"/>
            <a:endParaRPr lang="es-MX" b="0" i="0" dirty="0">
              <a:effectLst/>
              <a:latin typeface="-apple-system"/>
            </a:endParaRPr>
          </a:p>
          <a:p>
            <a:pPr algn="ctr"/>
            <a:r>
              <a:rPr lang="es-MX" b="0" i="0" dirty="0">
                <a:effectLst/>
                <a:latin typeface="-apple-system"/>
              </a:rPr>
              <a:t>1</a:t>
            </a:r>
            <a:r>
              <a:rPr lang="es-MX" b="1" i="0" dirty="0">
                <a:effectLst/>
                <a:latin typeface="-apple-system"/>
              </a:rPr>
              <a:t>S</a:t>
            </a:r>
            <a:r>
              <a:rPr lang="es-MX" b="1" i="0" baseline="-25000" dirty="0">
                <a:effectLst/>
                <a:latin typeface="-apple-system"/>
              </a:rPr>
              <a:t>1</a:t>
            </a:r>
            <a:r>
              <a:rPr lang="es-MX" b="0" i="0" dirty="0">
                <a:effectLst/>
                <a:latin typeface="-apple-system"/>
              </a:rPr>
              <a:t> = 24</a:t>
            </a:r>
          </a:p>
          <a:p>
            <a:pPr algn="ctr"/>
            <a:r>
              <a:rPr lang="es-MX" b="0" i="0" dirty="0">
                <a:effectLst/>
                <a:latin typeface="-apple-system"/>
              </a:rPr>
              <a:t>1</a:t>
            </a:r>
            <a:r>
              <a:rPr lang="es-MX" b="1" i="0" dirty="0">
                <a:effectLst/>
                <a:latin typeface="-apple-system"/>
              </a:rPr>
              <a:t>S</a:t>
            </a:r>
            <a:r>
              <a:rPr lang="es-MX" b="1" i="0" baseline="-25000" dirty="0">
                <a:effectLst/>
                <a:latin typeface="-apple-system"/>
              </a:rPr>
              <a:t>2  </a:t>
            </a:r>
            <a:r>
              <a:rPr lang="es-MX" b="0" i="0" dirty="0">
                <a:effectLst/>
                <a:latin typeface="-apple-system"/>
              </a:rPr>
              <a:t>= 20</a:t>
            </a:r>
          </a:p>
          <a:p>
            <a:pPr algn="ctr"/>
            <a:r>
              <a:rPr lang="es-MX" b="0" i="0" dirty="0">
                <a:effectLst/>
                <a:latin typeface="-apple-system"/>
              </a:rPr>
              <a:t>1</a:t>
            </a:r>
            <a:r>
              <a:rPr lang="es-MX" b="1" i="0" dirty="0">
                <a:effectLst/>
                <a:latin typeface="-apple-system"/>
              </a:rPr>
              <a:t>S</a:t>
            </a:r>
            <a:r>
              <a:rPr lang="es-MX" b="1" i="0" baseline="-25000" dirty="0">
                <a:effectLst/>
                <a:latin typeface="-apple-system"/>
              </a:rPr>
              <a:t>3</a:t>
            </a:r>
            <a:r>
              <a:rPr lang="es-MX" b="1" i="0" dirty="0">
                <a:effectLst/>
                <a:latin typeface="-apple-system"/>
              </a:rPr>
              <a:t> =</a:t>
            </a:r>
            <a:r>
              <a:rPr lang="es-MX" b="0" i="0" dirty="0">
                <a:effectLst/>
                <a:latin typeface="-apple-system"/>
              </a:rPr>
              <a:t> 20</a:t>
            </a:r>
          </a:p>
          <a:p>
            <a:pPr algn="ctr"/>
            <a:r>
              <a:rPr lang="es-MX" b="0" i="0" dirty="0">
                <a:effectLst/>
                <a:latin typeface="-apple-system"/>
              </a:rPr>
              <a:t>1</a:t>
            </a:r>
            <a:r>
              <a:rPr lang="es-MX" b="1" i="0" dirty="0">
                <a:effectLst/>
                <a:latin typeface="-apple-system"/>
              </a:rPr>
              <a:t>S</a:t>
            </a:r>
            <a:r>
              <a:rPr lang="es-MX" b="1" i="0" baseline="-25000" dirty="0">
                <a:effectLst/>
                <a:latin typeface="-apple-system"/>
              </a:rPr>
              <a:t>4  </a:t>
            </a:r>
            <a:r>
              <a:rPr lang="es-MX" b="1" i="0" dirty="0">
                <a:effectLst/>
                <a:latin typeface="-apple-system"/>
              </a:rPr>
              <a:t>=</a:t>
            </a:r>
            <a:r>
              <a:rPr lang="es-MX" b="0" i="0" dirty="0">
                <a:effectLst/>
                <a:latin typeface="-apple-system"/>
              </a:rPr>
              <a:t> 16</a:t>
            </a:r>
          </a:p>
          <a:p>
            <a:pPr algn="just"/>
            <a:endParaRPr lang="es-MX" b="0" i="0" dirty="0">
              <a:effectLst/>
              <a:latin typeface="-apple-system"/>
            </a:endParaRPr>
          </a:p>
          <a:p>
            <a:pPr algn="just"/>
            <a:r>
              <a:rPr lang="es-MX" b="0" i="0" dirty="0">
                <a:effectLst/>
                <a:latin typeface="-apple-system"/>
              </a:rPr>
              <a:t>Esto en términos de solución significaría que todos los recursos permanecerían ociosos, y suena lógico, por lo menos suena como un buen punto de partida: </a:t>
            </a:r>
            <a:r>
              <a:rPr lang="es-MX" b="0" i="1" dirty="0">
                <a:effectLst/>
                <a:latin typeface="-apple-system"/>
              </a:rPr>
              <a:t>inicialmente no se usa ningún recurso.</a:t>
            </a:r>
            <a:endParaRPr lang="es-MX" b="0" i="0" dirty="0">
              <a:effectLst/>
              <a:latin typeface="-apple-system"/>
            </a:endParaRPr>
          </a:p>
        </p:txBody>
      </p:sp>
    </p:spTree>
    <p:extLst>
      <p:ext uri="{BB962C8B-B14F-4D97-AF65-F5344CB8AC3E}">
        <p14:creationId xmlns:p14="http://schemas.microsoft.com/office/powerpoint/2010/main" val="386241937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rotWithShape="1">
          <a:blip r:embed="rId2" cstate="print">
            <a:extLst>
              <a:ext uri="{28A0092B-C50C-407E-A947-70E740481C1C}">
                <a14:useLocalDpi xmlns:a14="http://schemas.microsoft.com/office/drawing/2010/main" val="0"/>
              </a:ext>
            </a:extLst>
          </a:blip>
          <a:srcRect r="53250"/>
          <a:stretch/>
        </p:blipFill>
        <p:spPr>
          <a:xfrm rot="19793472" flipH="1">
            <a:off x="1813" y="-363719"/>
            <a:ext cx="2788321" cy="4757985"/>
          </a:xfrm>
          <a:prstGeom prst="rect">
            <a:avLst/>
          </a:prstGeom>
        </p:spPr>
      </p:pic>
      <p:sp>
        <p:nvSpPr>
          <p:cNvPr id="10" name="CuadroTexto 9">
            <a:extLst>
              <a:ext uri="{FF2B5EF4-FFF2-40B4-BE49-F238E27FC236}">
                <a16:creationId xmlns:a16="http://schemas.microsoft.com/office/drawing/2014/main" id="{DC141568-C7B2-7411-8EA2-F2AACDE6859F}"/>
              </a:ext>
            </a:extLst>
          </p:cNvPr>
          <p:cNvSpPr txBox="1"/>
          <p:nvPr/>
        </p:nvSpPr>
        <p:spPr>
          <a:xfrm>
            <a:off x="1942356" y="3145194"/>
            <a:ext cx="6577195" cy="397032"/>
          </a:xfrm>
          <a:prstGeom prst="rect">
            <a:avLst/>
          </a:prstGeom>
          <a:noFill/>
        </p:spPr>
        <p:txBody>
          <a:bodyPr wrap="square" rtlCol="0">
            <a:spAutoFit/>
          </a:bodyPr>
          <a:lstStyle/>
          <a:p>
            <a:r>
              <a:rPr lang="es-MX" sz="1980" b="1">
                <a:solidFill>
                  <a:srgbClr val="183357"/>
                </a:solidFill>
                <a:effectLst>
                  <a:outerShdw blurRad="38100" dist="38100" dir="2700000" algn="tl">
                    <a:srgbClr val="000000">
                      <a:alpha val="43137"/>
                    </a:srgbClr>
                  </a:outerShdw>
                </a:effectLst>
              </a:rPr>
              <a:t>Ing. GEORGE ANDERSON MOJICA SERRANO</a:t>
            </a:r>
            <a:endParaRPr lang="en-US" sz="1980" b="1">
              <a:solidFill>
                <a:srgbClr val="183357"/>
              </a:solidFill>
              <a:effectLst>
                <a:outerShdw blurRad="38100" dist="38100" dir="2700000" algn="tl">
                  <a:srgbClr val="000000">
                    <a:alpha val="43137"/>
                  </a:srgbClr>
                </a:outerShdw>
              </a:effectLst>
            </a:endParaRPr>
          </a:p>
        </p:txBody>
      </p:sp>
      <p:sp>
        <p:nvSpPr>
          <p:cNvPr id="14" name="CuadroTexto 13">
            <a:extLst>
              <a:ext uri="{FF2B5EF4-FFF2-40B4-BE49-F238E27FC236}">
                <a16:creationId xmlns:a16="http://schemas.microsoft.com/office/drawing/2014/main" id="{8CA3696F-618D-F12E-2986-DCB0929E18B2}"/>
              </a:ext>
            </a:extLst>
          </p:cNvPr>
          <p:cNvSpPr txBox="1"/>
          <p:nvPr/>
        </p:nvSpPr>
        <p:spPr>
          <a:xfrm>
            <a:off x="1951607" y="3526068"/>
            <a:ext cx="2800623" cy="397032"/>
          </a:xfrm>
          <a:prstGeom prst="rect">
            <a:avLst/>
          </a:prstGeom>
          <a:noFill/>
        </p:spPr>
        <p:txBody>
          <a:bodyPr wrap="square" rtlCol="0">
            <a:spAutoFit/>
          </a:bodyPr>
          <a:lstStyle/>
          <a:p>
            <a:r>
              <a:rPr lang="es-MX" sz="1980" b="1" i="1" dirty="0">
                <a:solidFill>
                  <a:srgbClr val="183357"/>
                </a:solidFill>
                <a:effectLst>
                  <a:outerShdw blurRad="38100" dist="38100" dir="2700000" algn="tl">
                    <a:srgbClr val="000000">
                      <a:alpha val="43137"/>
                    </a:srgbClr>
                  </a:outerShdw>
                </a:effectLst>
              </a:rPr>
              <a:t>INGENIERO INDUSTRIAL</a:t>
            </a:r>
            <a:endParaRPr lang="en-US" sz="1980" b="1" i="1" dirty="0">
              <a:solidFill>
                <a:srgbClr val="183357"/>
              </a:solidFill>
              <a:effectLst>
                <a:outerShdw blurRad="38100" dist="38100" dir="2700000" algn="tl">
                  <a:srgbClr val="000000">
                    <a:alpha val="43137"/>
                  </a:srgbClr>
                </a:outerShdw>
              </a:effectLst>
            </a:endParaRPr>
          </a:p>
        </p:txBody>
      </p:sp>
      <p:sp>
        <p:nvSpPr>
          <p:cNvPr id="15" name="CuadroTexto 14">
            <a:extLst>
              <a:ext uri="{FF2B5EF4-FFF2-40B4-BE49-F238E27FC236}">
                <a16:creationId xmlns:a16="http://schemas.microsoft.com/office/drawing/2014/main" id="{AB468675-3348-C257-210C-5F7006BE4626}"/>
              </a:ext>
            </a:extLst>
          </p:cNvPr>
          <p:cNvSpPr txBox="1"/>
          <p:nvPr/>
        </p:nvSpPr>
        <p:spPr>
          <a:xfrm>
            <a:off x="1951607" y="3906941"/>
            <a:ext cx="6577195" cy="329321"/>
          </a:xfrm>
          <a:prstGeom prst="rect">
            <a:avLst/>
          </a:prstGeom>
          <a:noFill/>
        </p:spPr>
        <p:txBody>
          <a:bodyPr wrap="square" rtlCol="0">
            <a:spAutoFit/>
          </a:bodyPr>
          <a:lstStyle/>
          <a:p>
            <a:r>
              <a:rPr lang="es-MX" sz="1540">
                <a:solidFill>
                  <a:srgbClr val="183357"/>
                </a:solidFill>
              </a:rPr>
              <a:t>UNIVERSIDAD DISTRITAL FRANCISCO JOSE DE CALDAS</a:t>
            </a:r>
            <a:endParaRPr lang="en-US" sz="1540">
              <a:solidFill>
                <a:srgbClr val="183357"/>
              </a:solidFill>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3319" y="2531845"/>
            <a:ext cx="7580914" cy="5126255"/>
          </a:xfrm>
          <a:prstGeom prst="rect">
            <a:avLst/>
          </a:prstGeom>
        </p:spPr>
      </p:pic>
      <p:sp>
        <p:nvSpPr>
          <p:cNvPr id="7" name="Elipse 6"/>
          <p:cNvSpPr/>
          <p:nvPr/>
        </p:nvSpPr>
        <p:spPr>
          <a:xfrm>
            <a:off x="7891275" y="5562608"/>
            <a:ext cx="3645364" cy="3443068"/>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pic>
        <p:nvPicPr>
          <p:cNvPr id="9" name="Imagen 8"/>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635581" y="6199914"/>
            <a:ext cx="757761" cy="1084228"/>
          </a:xfrm>
          <a:prstGeom prst="rect">
            <a:avLst/>
          </a:prstGeom>
        </p:spPr>
      </p:pic>
      <p:pic>
        <p:nvPicPr>
          <p:cNvPr id="12" name="Imagen 11"/>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7290569" y="5200204"/>
            <a:ext cx="1487504" cy="2602412"/>
          </a:xfrm>
          <a:prstGeom prst="rect">
            <a:avLst/>
          </a:prstGeom>
        </p:spPr>
      </p:pic>
      <p:sp>
        <p:nvSpPr>
          <p:cNvPr id="18" name="CuadroTexto 17">
            <a:extLst>
              <a:ext uri="{FF2B5EF4-FFF2-40B4-BE49-F238E27FC236}">
                <a16:creationId xmlns:a16="http://schemas.microsoft.com/office/drawing/2014/main" id="{5DDA791A-EAB5-8A5A-98B9-B04EC4BFEE19}"/>
              </a:ext>
            </a:extLst>
          </p:cNvPr>
          <p:cNvSpPr txBox="1"/>
          <p:nvPr/>
        </p:nvSpPr>
        <p:spPr>
          <a:xfrm>
            <a:off x="1593380" y="1531587"/>
            <a:ext cx="6935422" cy="1077218"/>
          </a:xfrm>
          <a:prstGeom prst="rect">
            <a:avLst/>
          </a:prstGeom>
          <a:noFill/>
        </p:spPr>
        <p:txBody>
          <a:bodyPr wrap="square" rtlCol="0">
            <a:spAutoFit/>
          </a:bodyPr>
          <a:lstStyle/>
          <a:p>
            <a:pPr algn="ctr"/>
            <a:r>
              <a:rPr lang="es-MX" sz="3200" b="1" dirty="0">
                <a:solidFill>
                  <a:srgbClr val="183357"/>
                </a:solidFill>
                <a:effectLst>
                  <a:outerShdw blurRad="38100" dist="38100" dir="2700000" algn="tl">
                    <a:srgbClr val="000000">
                      <a:alpha val="43137"/>
                    </a:srgbClr>
                  </a:outerShdw>
                </a:effectLst>
                <a:latin typeface="+mj-lt"/>
              </a:rPr>
              <a:t>INVESTIGACIÓN DE OPERACIONES – </a:t>
            </a:r>
          </a:p>
          <a:p>
            <a:pPr algn="ctr"/>
            <a:r>
              <a:rPr lang="es-CO" sz="3200" b="1" dirty="0">
                <a:solidFill>
                  <a:srgbClr val="183357"/>
                </a:solidFill>
                <a:effectLst>
                  <a:outerShdw blurRad="38100" dist="38100" dir="2700000" algn="tl">
                    <a:srgbClr val="000000">
                      <a:alpha val="43137"/>
                    </a:srgbClr>
                  </a:outerShdw>
                </a:effectLst>
                <a:latin typeface="+mj-lt"/>
              </a:rPr>
              <a:t>MÉTODO SIMPLEX PRIMERA PARTE</a:t>
            </a:r>
            <a:endParaRPr lang="en-US" sz="3200" b="1" dirty="0">
              <a:solidFill>
                <a:srgbClr val="183357"/>
              </a:solidFill>
              <a:effectLst>
                <a:outerShdw blurRad="38100" dist="38100" dir="2700000" algn="tl">
                  <a:srgbClr val="000000">
                    <a:alpha val="43137"/>
                  </a:srgbClr>
                </a:outerShdw>
              </a:effectLst>
              <a:latin typeface="+mj-lt"/>
            </a:endParaRPr>
          </a:p>
        </p:txBody>
      </p:sp>
      <p:sp>
        <p:nvSpPr>
          <p:cNvPr id="19" name="CuadroTexto 18">
            <a:extLst>
              <a:ext uri="{FF2B5EF4-FFF2-40B4-BE49-F238E27FC236}">
                <a16:creationId xmlns:a16="http://schemas.microsoft.com/office/drawing/2014/main" id="{38336A42-BAF2-8621-44EC-EC3A809F3E0E}"/>
              </a:ext>
            </a:extLst>
          </p:cNvPr>
          <p:cNvSpPr txBox="1"/>
          <p:nvPr/>
        </p:nvSpPr>
        <p:spPr>
          <a:xfrm>
            <a:off x="2848102" y="750009"/>
            <a:ext cx="4807336" cy="584775"/>
          </a:xfrm>
          <a:prstGeom prst="rect">
            <a:avLst/>
          </a:prstGeom>
          <a:noFill/>
        </p:spPr>
        <p:txBody>
          <a:bodyPr wrap="square" rtlCol="0">
            <a:spAutoFit/>
          </a:bodyPr>
          <a:lstStyle/>
          <a:p>
            <a:pPr algn="r"/>
            <a:r>
              <a:rPr lang="es-MX" sz="3200" b="1" dirty="0">
                <a:solidFill>
                  <a:srgbClr val="123258"/>
                </a:solidFill>
                <a:effectLst>
                  <a:outerShdw blurRad="38100" dist="38100" dir="2700000" algn="tl">
                    <a:srgbClr val="000000">
                      <a:alpha val="43137"/>
                    </a:srgbClr>
                  </a:outerShdw>
                </a:effectLst>
                <a:latin typeface="Morn Thin" panose="00000200000000000000" pitchFamily="50" charset="0"/>
              </a:rPr>
              <a:t>SEMANA 5 </a:t>
            </a:r>
            <a:endParaRPr lang="en-US" sz="3200" b="1" dirty="0">
              <a:solidFill>
                <a:srgbClr val="123258"/>
              </a:solidFill>
              <a:effectLst>
                <a:outerShdw blurRad="38100" dist="38100" dir="2700000" algn="tl">
                  <a:srgbClr val="000000">
                    <a:alpha val="43137"/>
                  </a:srgbClr>
                </a:outerShdw>
              </a:effectLst>
              <a:latin typeface="Morn Thin" panose="00000200000000000000" pitchFamily="50" charset="0"/>
            </a:endParaRPr>
          </a:p>
        </p:txBody>
      </p:sp>
    </p:spTree>
    <p:extLst>
      <p:ext uri="{BB962C8B-B14F-4D97-AF65-F5344CB8AC3E}">
        <p14:creationId xmlns:p14="http://schemas.microsoft.com/office/powerpoint/2010/main" val="51341155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pic>
        <p:nvPicPr>
          <p:cNvPr id="18" name="Imagen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14" name="CuadroTexto 13">
            <a:extLst>
              <a:ext uri="{FF2B5EF4-FFF2-40B4-BE49-F238E27FC236}">
                <a16:creationId xmlns:a16="http://schemas.microsoft.com/office/drawing/2014/main" id="{9304BD33-1D51-32CD-066F-1D283145EBE4}"/>
              </a:ext>
            </a:extLst>
          </p:cNvPr>
          <p:cNvSpPr txBox="1"/>
          <p:nvPr/>
        </p:nvSpPr>
        <p:spPr>
          <a:xfrm>
            <a:off x="1143000" y="738513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15" name="CuadroTexto 14">
            <a:extLst>
              <a:ext uri="{FF2B5EF4-FFF2-40B4-BE49-F238E27FC236}">
                <a16:creationId xmlns:a16="http://schemas.microsoft.com/office/drawing/2014/main" id="{D184EA29-200F-2C2D-54AE-E5644727834A}"/>
              </a:ext>
            </a:extLst>
          </p:cNvPr>
          <p:cNvSpPr txBox="1"/>
          <p:nvPr/>
        </p:nvSpPr>
        <p:spPr>
          <a:xfrm>
            <a:off x="422187" y="1565229"/>
            <a:ext cx="7317355" cy="923330"/>
          </a:xfrm>
          <a:prstGeom prst="rect">
            <a:avLst/>
          </a:prstGeom>
          <a:noFill/>
        </p:spPr>
        <p:txBody>
          <a:bodyPr wrap="square">
            <a:spAutoFit/>
          </a:bodyPr>
          <a:lstStyle/>
          <a:p>
            <a:pPr algn="just"/>
            <a:r>
              <a:rPr lang="es-MX" b="0" i="0" dirty="0">
                <a:solidFill>
                  <a:srgbClr val="2C2F34"/>
                </a:solidFill>
                <a:effectLst/>
                <a:latin typeface="-apple-system"/>
              </a:rPr>
              <a:t>El Método Simplex se hace un poco más sencillo (y esto es mucho decir si estamos abordando una resolución manual), mediante el uso de tabulados simplex.</a:t>
            </a:r>
          </a:p>
        </p:txBody>
      </p:sp>
      <p:sp>
        <p:nvSpPr>
          <p:cNvPr id="16" name="CuadroTexto 15">
            <a:extLst>
              <a:ext uri="{FF2B5EF4-FFF2-40B4-BE49-F238E27FC236}">
                <a16:creationId xmlns:a16="http://schemas.microsoft.com/office/drawing/2014/main" id="{71996C86-7BE3-2DB8-7247-A62DC934D1C9}"/>
              </a:ext>
            </a:extLst>
          </p:cNvPr>
          <p:cNvSpPr txBox="1"/>
          <p:nvPr/>
        </p:nvSpPr>
        <p:spPr>
          <a:xfrm>
            <a:off x="2437871" y="731746"/>
            <a:ext cx="4927600" cy="584775"/>
          </a:xfrm>
          <a:prstGeom prst="rect">
            <a:avLst/>
          </a:prstGeom>
          <a:noFill/>
        </p:spPr>
        <p:txBody>
          <a:bodyPr wrap="square">
            <a:spAutoFit/>
          </a:bodyPr>
          <a:lstStyle/>
          <a:p>
            <a:pPr algn="ctr"/>
            <a:r>
              <a:rPr lang="es-MX" sz="3200" b="1" i="0" dirty="0">
                <a:solidFill>
                  <a:srgbClr val="183357"/>
                </a:solidFill>
                <a:effectLst>
                  <a:outerShdw blurRad="38100" dist="38100" dir="2700000" algn="tl">
                    <a:srgbClr val="000000">
                      <a:alpha val="43137"/>
                    </a:srgbClr>
                  </a:outerShdw>
                </a:effectLst>
                <a:latin typeface="+mj-lt"/>
              </a:rPr>
              <a:t>LA TABLA SIMPLEX</a:t>
            </a:r>
            <a:endParaRPr lang="es-MX" sz="3200" b="0" i="0" dirty="0">
              <a:solidFill>
                <a:srgbClr val="183357"/>
              </a:solidFill>
              <a:effectLst>
                <a:outerShdw blurRad="38100" dist="38100" dir="2700000" algn="tl">
                  <a:srgbClr val="000000">
                    <a:alpha val="43137"/>
                  </a:srgbClr>
                </a:outerShdw>
              </a:effectLst>
              <a:latin typeface="+mj-lt"/>
            </a:endParaRPr>
          </a:p>
        </p:txBody>
      </p:sp>
      <p:pic>
        <p:nvPicPr>
          <p:cNvPr id="17" name="Picture 2">
            <a:extLst>
              <a:ext uri="{FF2B5EF4-FFF2-40B4-BE49-F238E27FC236}">
                <a16:creationId xmlns:a16="http://schemas.microsoft.com/office/drawing/2014/main" id="{436FF381-53A6-2843-978E-86C93F1499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339" y="4943608"/>
            <a:ext cx="8611661" cy="2447792"/>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7603C879-DFDC-FD73-B00C-E55FE22F33D5}"/>
              </a:ext>
            </a:extLst>
          </p:cNvPr>
          <p:cNvSpPr txBox="1"/>
          <p:nvPr/>
        </p:nvSpPr>
        <p:spPr>
          <a:xfrm>
            <a:off x="277047" y="2518743"/>
            <a:ext cx="8517215" cy="2308324"/>
          </a:xfrm>
          <a:prstGeom prst="rect">
            <a:avLst/>
          </a:prstGeom>
          <a:noFill/>
        </p:spPr>
        <p:txBody>
          <a:bodyPr wrap="square">
            <a:spAutoFit/>
          </a:bodyPr>
          <a:lstStyle/>
          <a:p>
            <a:pPr algn="just"/>
            <a:r>
              <a:rPr lang="es-MX" b="1" i="0" dirty="0">
                <a:effectLst/>
                <a:latin typeface="-apple-system"/>
              </a:rPr>
              <a:t>Variable Solución</a:t>
            </a:r>
            <a:r>
              <a:rPr lang="es-MX" b="0" i="0" dirty="0">
                <a:effectLst/>
                <a:latin typeface="-apple-system"/>
              </a:rPr>
              <a:t> = Todo parte de definir las variables que harán parte de la solución. En esta columna se consigna la solución básica inicial, y a partir de esta en cada iteración se van incluyendo las variables que formarán parte de la solución final.</a:t>
            </a:r>
          </a:p>
          <a:p>
            <a:pPr algn="just"/>
            <a:endParaRPr lang="es-MX" b="0" i="0" dirty="0">
              <a:effectLst/>
              <a:latin typeface="-apple-system"/>
            </a:endParaRPr>
          </a:p>
          <a:p>
            <a:pPr algn="just"/>
            <a:r>
              <a:rPr lang="es-MX" b="1" i="0" dirty="0">
                <a:effectLst/>
                <a:latin typeface="-apple-system"/>
              </a:rPr>
              <a:t>Solución</a:t>
            </a:r>
            <a:r>
              <a:rPr lang="es-MX" b="0" i="0" dirty="0">
                <a:effectLst/>
                <a:latin typeface="-apple-system"/>
              </a:rPr>
              <a:t>: (segundo término)= En esta fila se consigna el segundo término de la solución, es decir, el coeficiente de las variables de la columna </a:t>
            </a:r>
            <a:r>
              <a:rPr lang="es-MX" b="1" i="1" dirty="0">
                <a:effectLst/>
                <a:latin typeface="-apple-system"/>
              </a:rPr>
              <a:t>variable solución</a:t>
            </a:r>
            <a:r>
              <a:rPr lang="es-MX" b="0" i="0" dirty="0">
                <a:effectLst/>
                <a:latin typeface="-apple-system"/>
              </a:rPr>
              <a:t>, lo más adecuado es que estas se consignen de manera ordenada, tal cual como se escribieron en la definición de restricciones.</a:t>
            </a:r>
          </a:p>
        </p:txBody>
      </p:sp>
    </p:spTree>
    <p:extLst>
      <p:ext uri="{BB962C8B-B14F-4D97-AF65-F5344CB8AC3E}">
        <p14:creationId xmlns:p14="http://schemas.microsoft.com/office/powerpoint/2010/main" val="3515884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17" name="CuadroTexto 16">
            <a:extLst>
              <a:ext uri="{FF2B5EF4-FFF2-40B4-BE49-F238E27FC236}">
                <a16:creationId xmlns:a16="http://schemas.microsoft.com/office/drawing/2014/main" id="{7B16893B-A248-5FEA-64F3-2438F41A99B8}"/>
              </a:ext>
            </a:extLst>
          </p:cNvPr>
          <p:cNvSpPr txBox="1"/>
          <p:nvPr/>
        </p:nvSpPr>
        <p:spPr>
          <a:xfrm>
            <a:off x="914400" y="7416013"/>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pic>
        <p:nvPicPr>
          <p:cNvPr id="19" name="Picture 2">
            <a:extLst>
              <a:ext uri="{FF2B5EF4-FFF2-40B4-BE49-F238E27FC236}">
                <a16:creationId xmlns:a16="http://schemas.microsoft.com/office/drawing/2014/main" id="{782D5F80-FA2B-2B9D-215A-E004E29B6C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5019808"/>
            <a:ext cx="8611661" cy="2447792"/>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252813C0-BCC5-2911-8F9F-80B2D00C3E1F}"/>
              </a:ext>
            </a:extLst>
          </p:cNvPr>
          <p:cNvSpPr txBox="1"/>
          <p:nvPr/>
        </p:nvSpPr>
        <p:spPr>
          <a:xfrm>
            <a:off x="94240" y="978671"/>
            <a:ext cx="8094060" cy="3970318"/>
          </a:xfrm>
          <a:prstGeom prst="rect">
            <a:avLst/>
          </a:prstGeom>
          <a:noFill/>
        </p:spPr>
        <p:txBody>
          <a:bodyPr wrap="square">
            <a:spAutoFit/>
          </a:bodyPr>
          <a:lstStyle/>
          <a:p>
            <a:pPr algn="just"/>
            <a:r>
              <a:rPr lang="es-MX" b="1" i="0" dirty="0" err="1">
                <a:solidFill>
                  <a:srgbClr val="2C2F34"/>
                </a:solidFill>
                <a:effectLst/>
                <a:latin typeface="-apple-system"/>
              </a:rPr>
              <a:t>Cb</a:t>
            </a:r>
            <a:r>
              <a:rPr lang="es-MX" b="0" i="0" dirty="0">
                <a:solidFill>
                  <a:srgbClr val="2C2F34"/>
                </a:solidFill>
                <a:effectLst/>
                <a:latin typeface="-apple-system"/>
              </a:rPr>
              <a:t> = En esta columna se consigna el valor que tiene la variable que se encuentra a su derecha «</a:t>
            </a:r>
            <a:r>
              <a:rPr lang="es-MX" b="1" i="1" dirty="0">
                <a:solidFill>
                  <a:srgbClr val="2C2F34"/>
                </a:solidFill>
                <a:effectLst/>
                <a:latin typeface="-apple-system"/>
              </a:rPr>
              <a:t>Variable solución</a:t>
            </a:r>
            <a:r>
              <a:rPr lang="es-MX" b="0" i="0" dirty="0">
                <a:solidFill>
                  <a:srgbClr val="2C2F34"/>
                </a:solidFill>
                <a:effectLst/>
                <a:latin typeface="-apple-system"/>
              </a:rPr>
              <a:t>» en la función objetivo.</a:t>
            </a:r>
          </a:p>
          <a:p>
            <a:pPr algn="just"/>
            <a:endParaRPr lang="es-MX" b="0" i="0" dirty="0">
              <a:solidFill>
                <a:srgbClr val="2C2F34"/>
              </a:solidFill>
              <a:effectLst/>
              <a:latin typeface="-apple-system"/>
            </a:endParaRPr>
          </a:p>
          <a:p>
            <a:pPr algn="just"/>
            <a:r>
              <a:rPr lang="es-MX" b="1" i="0" dirty="0" err="1">
                <a:solidFill>
                  <a:srgbClr val="2C2F34"/>
                </a:solidFill>
                <a:effectLst/>
                <a:latin typeface="-apple-system"/>
              </a:rPr>
              <a:t>Cj</a:t>
            </a:r>
            <a:r>
              <a:rPr lang="es-MX" b="0" i="0" dirty="0">
                <a:solidFill>
                  <a:srgbClr val="2C2F34"/>
                </a:solidFill>
                <a:effectLst/>
                <a:latin typeface="-apple-system"/>
              </a:rPr>
              <a:t> = Dado que en cada columna se registra una variable (título de la columna), la fila «</a:t>
            </a:r>
            <a:r>
              <a:rPr lang="es-MX" b="0" i="0" dirty="0" err="1">
                <a:solidFill>
                  <a:srgbClr val="2C2F34"/>
                </a:solidFill>
                <a:effectLst/>
                <a:latin typeface="-apple-system"/>
              </a:rPr>
              <a:t>Cj</a:t>
            </a:r>
            <a:r>
              <a:rPr lang="es-MX" b="0" i="0" dirty="0">
                <a:solidFill>
                  <a:srgbClr val="2C2F34"/>
                </a:solidFill>
                <a:effectLst/>
                <a:latin typeface="-apple-system"/>
              </a:rPr>
              <a:t>» hace referencia al coeficiente que tiene cada una de ellas en la función objetivo en la función objetivo.</a:t>
            </a:r>
          </a:p>
          <a:p>
            <a:pPr algn="just"/>
            <a:endParaRPr lang="es-MX" b="0" i="0" dirty="0">
              <a:solidFill>
                <a:srgbClr val="2C2F34"/>
              </a:solidFill>
              <a:effectLst/>
              <a:latin typeface="-apple-system"/>
            </a:endParaRPr>
          </a:p>
          <a:p>
            <a:pPr algn="just"/>
            <a:r>
              <a:rPr lang="es-MX" b="1" i="0" dirty="0" err="1">
                <a:solidFill>
                  <a:srgbClr val="2C2F34"/>
                </a:solidFill>
                <a:effectLst/>
                <a:latin typeface="-apple-system"/>
              </a:rPr>
              <a:t>Zj</a:t>
            </a:r>
            <a:r>
              <a:rPr lang="es-MX" b="0" i="0" dirty="0">
                <a:solidFill>
                  <a:srgbClr val="2C2F34"/>
                </a:solidFill>
                <a:effectLst/>
                <a:latin typeface="-apple-system"/>
              </a:rPr>
              <a:t> = En esta fila se consigna la contribución total, es decir la suma de los productos entre el término de cada columna y </a:t>
            </a:r>
            <a:r>
              <a:rPr lang="es-MX" b="0" i="0" dirty="0" err="1">
                <a:solidFill>
                  <a:srgbClr val="2C2F34"/>
                </a:solidFill>
                <a:effectLst/>
                <a:latin typeface="-apple-system"/>
              </a:rPr>
              <a:t>Cb</a:t>
            </a:r>
            <a:r>
              <a:rPr lang="es-MX" b="0" i="0" dirty="0">
                <a:solidFill>
                  <a:srgbClr val="2C2F34"/>
                </a:solidFill>
                <a:effectLst/>
                <a:latin typeface="-apple-system"/>
              </a:rPr>
              <a:t>.</a:t>
            </a:r>
          </a:p>
          <a:p>
            <a:pPr algn="just"/>
            <a:endParaRPr lang="es-MX" b="0" i="0" dirty="0">
              <a:solidFill>
                <a:srgbClr val="2C2F34"/>
              </a:solidFill>
              <a:effectLst/>
              <a:latin typeface="-apple-system"/>
            </a:endParaRPr>
          </a:p>
          <a:p>
            <a:pPr algn="just"/>
            <a:r>
              <a:rPr lang="es-MX" b="1" i="0" dirty="0" err="1">
                <a:solidFill>
                  <a:srgbClr val="2C2F34"/>
                </a:solidFill>
                <a:effectLst/>
                <a:latin typeface="-apple-system"/>
              </a:rPr>
              <a:t>Cj</a:t>
            </a:r>
            <a:r>
              <a:rPr lang="es-MX" b="1" i="0" dirty="0">
                <a:solidFill>
                  <a:srgbClr val="2C2F34"/>
                </a:solidFill>
                <a:effectLst/>
                <a:latin typeface="-apple-system"/>
              </a:rPr>
              <a:t> – </a:t>
            </a:r>
            <a:r>
              <a:rPr lang="es-MX" b="1" i="0" dirty="0" err="1">
                <a:solidFill>
                  <a:srgbClr val="2C2F34"/>
                </a:solidFill>
                <a:effectLst/>
                <a:latin typeface="-apple-system"/>
              </a:rPr>
              <a:t>Zj</a:t>
            </a:r>
            <a:r>
              <a:rPr lang="es-MX" b="0" i="0" dirty="0">
                <a:solidFill>
                  <a:srgbClr val="2C2F34"/>
                </a:solidFill>
                <a:effectLst/>
                <a:latin typeface="-apple-system"/>
              </a:rPr>
              <a:t> =  En esta fila se realiza la diferencia entre la fila </a:t>
            </a:r>
            <a:r>
              <a:rPr lang="es-MX" b="0" i="0" dirty="0" err="1">
                <a:solidFill>
                  <a:srgbClr val="2C2F34"/>
                </a:solidFill>
                <a:effectLst/>
                <a:latin typeface="-apple-system"/>
              </a:rPr>
              <a:t>Cj</a:t>
            </a:r>
            <a:r>
              <a:rPr lang="es-MX" b="0" i="0" dirty="0">
                <a:solidFill>
                  <a:srgbClr val="2C2F34"/>
                </a:solidFill>
                <a:effectLst/>
                <a:latin typeface="-apple-system"/>
              </a:rPr>
              <a:t> y la fila </a:t>
            </a:r>
            <a:r>
              <a:rPr lang="es-MX" b="0" i="0" dirty="0" err="1">
                <a:solidFill>
                  <a:srgbClr val="2C2F34"/>
                </a:solidFill>
                <a:effectLst/>
                <a:latin typeface="-apple-system"/>
              </a:rPr>
              <a:t>Zj</a:t>
            </a:r>
            <a:r>
              <a:rPr lang="es-MX" b="0" i="0" dirty="0">
                <a:solidFill>
                  <a:srgbClr val="2C2F34"/>
                </a:solidFill>
                <a:effectLst/>
                <a:latin typeface="-apple-system"/>
              </a:rPr>
              <a:t>, su significado es un «</a:t>
            </a:r>
            <a:r>
              <a:rPr lang="es-MX" b="0" i="1" dirty="0">
                <a:solidFill>
                  <a:srgbClr val="2C2F34"/>
                </a:solidFill>
                <a:effectLst/>
                <a:latin typeface="-apple-system"/>
              </a:rPr>
              <a:t>Shadow </a:t>
            </a:r>
            <a:r>
              <a:rPr lang="es-MX" b="0" i="1" dirty="0" err="1">
                <a:solidFill>
                  <a:srgbClr val="2C2F34"/>
                </a:solidFill>
                <a:effectLst/>
                <a:latin typeface="-apple-system"/>
              </a:rPr>
              <a:t>price</a:t>
            </a:r>
            <a:r>
              <a:rPr lang="es-MX" b="0" i="1" dirty="0">
                <a:solidFill>
                  <a:srgbClr val="2C2F34"/>
                </a:solidFill>
                <a:effectLst/>
                <a:latin typeface="-apple-system"/>
              </a:rPr>
              <a:t>»,</a:t>
            </a:r>
            <a:r>
              <a:rPr lang="es-MX" b="0" i="0" dirty="0">
                <a:solidFill>
                  <a:srgbClr val="2C2F34"/>
                </a:solidFill>
                <a:effectLst/>
                <a:latin typeface="-apple-system"/>
              </a:rPr>
              <a:t> es decir, la utilidad que se deja de recibir por cada unidad de la variable correspondiente que no forme parte de la solución. Y representa también el precio dual de las restricciones representadas por las variables de holgura y exceso.</a:t>
            </a:r>
          </a:p>
        </p:txBody>
      </p:sp>
    </p:spTree>
    <p:extLst>
      <p:ext uri="{BB962C8B-B14F-4D97-AF65-F5344CB8AC3E}">
        <p14:creationId xmlns:p14="http://schemas.microsoft.com/office/powerpoint/2010/main" val="3459422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5D8372BF-E7BC-030C-5AC4-67586B9B7568}"/>
              </a:ext>
            </a:extLst>
          </p:cNvPr>
          <p:cNvSpPr txBox="1"/>
          <p:nvPr/>
        </p:nvSpPr>
        <p:spPr>
          <a:xfrm>
            <a:off x="990600" y="736608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pic>
        <p:nvPicPr>
          <p:cNvPr id="7" name="Imagen 6">
            <a:extLst>
              <a:ext uri="{FF2B5EF4-FFF2-40B4-BE49-F238E27FC236}">
                <a16:creationId xmlns:a16="http://schemas.microsoft.com/office/drawing/2014/main" id="{8D2C1211-1113-66CB-9C61-CAE56615C9FA}"/>
              </a:ext>
            </a:extLst>
          </p:cNvPr>
          <p:cNvPicPr>
            <a:picLocks noChangeAspect="1"/>
          </p:cNvPicPr>
          <p:nvPr/>
        </p:nvPicPr>
        <p:blipFill rotWithShape="1">
          <a:blip r:embed="rId6"/>
          <a:srcRect l="35000" t="37664" r="10556" b="27724"/>
          <a:stretch/>
        </p:blipFill>
        <p:spPr>
          <a:xfrm>
            <a:off x="300612" y="2655439"/>
            <a:ext cx="9457175" cy="3380270"/>
          </a:xfrm>
          <a:prstGeom prst="rect">
            <a:avLst/>
          </a:prstGeom>
        </p:spPr>
      </p:pic>
      <p:sp>
        <p:nvSpPr>
          <p:cNvPr id="9" name="CuadroTexto 8">
            <a:extLst>
              <a:ext uri="{FF2B5EF4-FFF2-40B4-BE49-F238E27FC236}">
                <a16:creationId xmlns:a16="http://schemas.microsoft.com/office/drawing/2014/main" id="{797B49B6-1CDD-6A7F-A734-DFEA44AE1481}"/>
              </a:ext>
            </a:extLst>
          </p:cNvPr>
          <p:cNvSpPr txBox="1"/>
          <p:nvPr/>
        </p:nvSpPr>
        <p:spPr>
          <a:xfrm>
            <a:off x="1288571" y="1552480"/>
            <a:ext cx="4927600" cy="369332"/>
          </a:xfrm>
          <a:prstGeom prst="rect">
            <a:avLst/>
          </a:prstGeom>
          <a:noFill/>
        </p:spPr>
        <p:txBody>
          <a:bodyPr wrap="square">
            <a:spAutoFit/>
          </a:bodyPr>
          <a:lstStyle/>
          <a:p>
            <a:r>
              <a:rPr lang="es-MX" b="0" dirty="0">
                <a:solidFill>
                  <a:srgbClr val="2C2F34"/>
                </a:solidFill>
                <a:effectLst/>
                <a:latin typeface="+mj-lt"/>
              </a:rPr>
              <a:t>Tabulado con la solución inicial:</a:t>
            </a:r>
            <a:endParaRPr lang="es-CO" dirty="0">
              <a:latin typeface="+mj-lt"/>
            </a:endParaRPr>
          </a:p>
        </p:txBody>
      </p:sp>
    </p:spTree>
    <p:extLst>
      <p:ext uri="{BB962C8B-B14F-4D97-AF65-F5344CB8AC3E}">
        <p14:creationId xmlns:p14="http://schemas.microsoft.com/office/powerpoint/2010/main" val="27693875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6" name="Imagen 5">
            <a:extLst>
              <a:ext uri="{FF2B5EF4-FFF2-40B4-BE49-F238E27FC236}">
                <a16:creationId xmlns:a16="http://schemas.microsoft.com/office/drawing/2014/main" id="{526852F4-F3FD-F792-AC50-F7DC24C3161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38750" t="18874" r="5368" b="16651"/>
          <a:stretch/>
        </p:blipFill>
        <p:spPr>
          <a:xfrm>
            <a:off x="301111" y="1219200"/>
            <a:ext cx="8575281" cy="5562600"/>
          </a:xfrm>
          <a:prstGeom prst="rect">
            <a:avLst/>
          </a:prstGeom>
        </p:spPr>
      </p:pic>
      <p:sp>
        <p:nvSpPr>
          <p:cNvPr id="7" name="CuadroTexto 6">
            <a:extLst>
              <a:ext uri="{FF2B5EF4-FFF2-40B4-BE49-F238E27FC236}">
                <a16:creationId xmlns:a16="http://schemas.microsoft.com/office/drawing/2014/main" id="{A2FB2D88-14D4-75B7-201C-ADC526866991}"/>
              </a:ext>
            </a:extLst>
          </p:cNvPr>
          <p:cNvSpPr txBox="1"/>
          <p:nvPr/>
        </p:nvSpPr>
        <p:spPr>
          <a:xfrm>
            <a:off x="914400" y="7329202"/>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9" name="CuadroTexto 8">
            <a:extLst>
              <a:ext uri="{FF2B5EF4-FFF2-40B4-BE49-F238E27FC236}">
                <a16:creationId xmlns:a16="http://schemas.microsoft.com/office/drawing/2014/main" id="{4C853782-0DA9-AD03-13A4-51E5050D504B}"/>
              </a:ext>
            </a:extLst>
          </p:cNvPr>
          <p:cNvSpPr txBox="1"/>
          <p:nvPr/>
        </p:nvSpPr>
        <p:spPr>
          <a:xfrm>
            <a:off x="1124379" y="6950103"/>
            <a:ext cx="7086600" cy="369332"/>
          </a:xfrm>
          <a:prstGeom prst="rect">
            <a:avLst/>
          </a:prstGeom>
          <a:noFill/>
        </p:spPr>
        <p:txBody>
          <a:bodyPr wrap="square">
            <a:spAutoFit/>
          </a:bodyPr>
          <a:lstStyle/>
          <a:p>
            <a:r>
              <a:rPr lang="es-MX" b="1" i="0" dirty="0">
                <a:effectLst/>
                <a:latin typeface="+mj-lt"/>
              </a:rPr>
              <a:t>Nota</a:t>
            </a:r>
            <a:r>
              <a:rPr lang="es-MX" b="0" i="0" dirty="0">
                <a:effectLst/>
                <a:latin typeface="+mj-lt"/>
              </a:rPr>
              <a:t>: La base del Simplex es el orden y la organización de la informa</a:t>
            </a:r>
            <a:r>
              <a:rPr lang="es-MX" b="0" i="0" dirty="0">
                <a:solidFill>
                  <a:schemeClr val="bg1"/>
                </a:solidFill>
                <a:effectLst/>
                <a:latin typeface="+mj-lt"/>
              </a:rPr>
              <a:t>ción</a:t>
            </a:r>
            <a:r>
              <a:rPr lang="es-MX" b="0" i="0" dirty="0">
                <a:effectLst/>
                <a:latin typeface="+mj-lt"/>
              </a:rPr>
              <a:t>.</a:t>
            </a:r>
            <a:endParaRPr lang="es-CO" dirty="0">
              <a:latin typeface="+mj-lt"/>
            </a:endParaRPr>
          </a:p>
        </p:txBody>
      </p:sp>
      <p:pic>
        <p:nvPicPr>
          <p:cNvPr id="2" name="Imagen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pic>
        <p:nvPicPr>
          <p:cNvPr id="10" name="Imagen 9">
            <a:extLst>
              <a:ext uri="{FF2B5EF4-FFF2-40B4-BE49-F238E27FC236}">
                <a16:creationId xmlns:a16="http://schemas.microsoft.com/office/drawing/2014/main" id="{B207B10B-411E-E5B9-28DF-1BBA1FCB981C}"/>
              </a:ext>
            </a:extLst>
          </p:cNvPr>
          <p:cNvPicPr>
            <a:picLocks noChangeAspect="1"/>
          </p:cNvPicPr>
          <p:nvPr/>
        </p:nvPicPr>
        <p:blipFill rotWithShape="1">
          <a:blip r:embed="rId8">
            <a:clrChange>
              <a:clrFrom>
                <a:srgbClr val="FFFFFF"/>
              </a:clrFrom>
              <a:clrTo>
                <a:srgbClr val="FFFFFF">
                  <a:alpha val="0"/>
                </a:srgbClr>
              </a:clrTo>
            </a:clrChange>
          </a:blip>
          <a:srcRect l="38611" t="41601" r="26250" b="35359"/>
          <a:stretch/>
        </p:blipFill>
        <p:spPr>
          <a:xfrm>
            <a:off x="6043176" y="2513046"/>
            <a:ext cx="4015224" cy="1480197"/>
          </a:xfrm>
          <a:prstGeom prst="rect">
            <a:avLst/>
          </a:prstGeom>
        </p:spPr>
      </p:pic>
    </p:spTree>
    <p:extLst>
      <p:ext uri="{BB962C8B-B14F-4D97-AF65-F5344CB8AC3E}">
        <p14:creationId xmlns:p14="http://schemas.microsoft.com/office/powerpoint/2010/main" val="40282713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16A46C4F-05D0-9D1D-B692-4CCA612B4FBD}"/>
              </a:ext>
            </a:extLst>
          </p:cNvPr>
          <p:cNvSpPr txBox="1"/>
          <p:nvPr/>
        </p:nvSpPr>
        <p:spPr>
          <a:xfrm>
            <a:off x="588736" y="1433442"/>
            <a:ext cx="7433695" cy="523220"/>
          </a:xfrm>
          <a:prstGeom prst="rect">
            <a:avLst/>
          </a:prstGeom>
          <a:noFill/>
        </p:spPr>
        <p:txBody>
          <a:bodyPr wrap="square" rtlCol="0">
            <a:spAutoFit/>
          </a:bodyPr>
          <a:lstStyle/>
          <a:p>
            <a:pPr algn="ctr"/>
            <a:r>
              <a:rPr lang="es-MX" sz="2800" b="1" dirty="0">
                <a:solidFill>
                  <a:srgbClr val="183357"/>
                </a:solidFill>
                <a:effectLst>
                  <a:outerShdw blurRad="38100" dist="38100" dir="2700000" algn="tl">
                    <a:srgbClr val="000000">
                      <a:alpha val="43137"/>
                    </a:srgbClr>
                  </a:outerShdw>
                </a:effectLst>
                <a:latin typeface="+mj-lt"/>
              </a:rPr>
              <a:t>PASO 4: REALIZAR LAS ITERACIONES NECESARIAS</a:t>
            </a:r>
          </a:p>
        </p:txBody>
      </p:sp>
      <p:sp>
        <p:nvSpPr>
          <p:cNvPr id="7" name="CuadroTexto 6">
            <a:extLst>
              <a:ext uri="{FF2B5EF4-FFF2-40B4-BE49-F238E27FC236}">
                <a16:creationId xmlns:a16="http://schemas.microsoft.com/office/drawing/2014/main" id="{251FC512-E86A-48FF-C490-B278FC013DFB}"/>
              </a:ext>
            </a:extLst>
          </p:cNvPr>
          <p:cNvSpPr txBox="1"/>
          <p:nvPr/>
        </p:nvSpPr>
        <p:spPr>
          <a:xfrm>
            <a:off x="1156453" y="738513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9" name="CuadroTexto 8">
            <a:extLst>
              <a:ext uri="{FF2B5EF4-FFF2-40B4-BE49-F238E27FC236}">
                <a16:creationId xmlns:a16="http://schemas.microsoft.com/office/drawing/2014/main" id="{E0E2BB5E-FE5A-C7E8-A21C-2677D673AB72}"/>
              </a:ext>
            </a:extLst>
          </p:cNvPr>
          <p:cNvSpPr txBox="1"/>
          <p:nvPr/>
        </p:nvSpPr>
        <p:spPr>
          <a:xfrm>
            <a:off x="762000" y="2473916"/>
            <a:ext cx="7768771" cy="2862322"/>
          </a:xfrm>
          <a:prstGeom prst="rect">
            <a:avLst/>
          </a:prstGeom>
          <a:noFill/>
        </p:spPr>
        <p:txBody>
          <a:bodyPr wrap="square">
            <a:spAutoFit/>
          </a:bodyPr>
          <a:lstStyle/>
          <a:p>
            <a:pPr algn="just"/>
            <a:r>
              <a:rPr lang="es-MX" b="0" i="0" dirty="0">
                <a:effectLst/>
                <a:latin typeface="+mj-lt"/>
              </a:rPr>
              <a:t>Ya lo dijimos, el Método Simplex es un algoritmo iterativo, y por ende, los criterios para pasar de una iteración a otra son definitivos.</a:t>
            </a:r>
          </a:p>
          <a:p>
            <a:pPr algn="just"/>
            <a:endParaRPr lang="es-MX" b="0" i="0" dirty="0">
              <a:effectLst/>
              <a:latin typeface="+mj-lt"/>
            </a:endParaRPr>
          </a:p>
          <a:p>
            <a:pPr algn="just"/>
            <a:r>
              <a:rPr lang="es-MX" b="0" i="0" dirty="0">
                <a:effectLst/>
                <a:latin typeface="+mj-lt"/>
              </a:rPr>
              <a:t>Recordemos algo: El Método Simplex consiste en realizar intentos o recorridos mientras el modelo va de un vértice del poliedro objetivo a otro. Cada recorrido de un vértice a otro estará representado por un tabulado de Simplex o iteración.</a:t>
            </a:r>
          </a:p>
          <a:p>
            <a:pPr algn="just"/>
            <a:endParaRPr lang="es-MX" b="0" i="0" dirty="0">
              <a:effectLst/>
              <a:latin typeface="+mj-lt"/>
            </a:endParaRPr>
          </a:p>
          <a:p>
            <a:pPr algn="just"/>
            <a:r>
              <a:rPr lang="es-MX" b="0" i="0" dirty="0">
                <a:effectLst/>
                <a:latin typeface="+mj-lt"/>
              </a:rPr>
              <a:t>¿Qué es lo que pasa en cada iteración? Básicamente una variable entra a la solución inicial, por ende, una variable sale de la solución inicial, y al final de la iteración nos preguntamos si hemos hallado o no la solución óptima.</a:t>
            </a:r>
          </a:p>
        </p:txBody>
      </p:sp>
    </p:spTree>
    <p:extLst>
      <p:ext uri="{BB962C8B-B14F-4D97-AF65-F5344CB8AC3E}">
        <p14:creationId xmlns:p14="http://schemas.microsoft.com/office/powerpoint/2010/main" val="11922730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0562B079-8576-E7E5-30A4-488267E47500}"/>
              </a:ext>
            </a:extLst>
          </p:cNvPr>
          <p:cNvSpPr txBox="1"/>
          <p:nvPr/>
        </p:nvSpPr>
        <p:spPr>
          <a:xfrm>
            <a:off x="1219200" y="7456160"/>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7E3DF7C3-1B01-CC2E-72A8-85A3F6B38344}"/>
              </a:ext>
            </a:extLst>
          </p:cNvPr>
          <p:cNvSpPr txBox="1"/>
          <p:nvPr/>
        </p:nvSpPr>
        <p:spPr>
          <a:xfrm>
            <a:off x="848191" y="1224322"/>
            <a:ext cx="7226300" cy="923330"/>
          </a:xfrm>
          <a:prstGeom prst="rect">
            <a:avLst/>
          </a:prstGeom>
          <a:noFill/>
        </p:spPr>
        <p:txBody>
          <a:bodyPr wrap="square">
            <a:spAutoFit/>
          </a:bodyPr>
          <a:lstStyle/>
          <a:p>
            <a:pPr algn="l"/>
            <a:r>
              <a:rPr lang="es-MX" b="0" i="0" dirty="0">
                <a:solidFill>
                  <a:srgbClr val="2C2F34"/>
                </a:solidFill>
                <a:effectLst/>
                <a:latin typeface="-apple-system"/>
              </a:rPr>
              <a:t>El procedimiento a seguir es el siguiente:</a:t>
            </a:r>
          </a:p>
          <a:p>
            <a:pPr algn="l"/>
            <a:endParaRPr lang="es-MX" b="0" i="0" dirty="0">
              <a:solidFill>
                <a:srgbClr val="2C2F34"/>
              </a:solidFill>
              <a:effectLst/>
              <a:latin typeface="-apple-system"/>
            </a:endParaRPr>
          </a:p>
          <a:p>
            <a:pPr algn="l"/>
            <a:r>
              <a:rPr lang="es-MX" b="1" i="1" dirty="0">
                <a:solidFill>
                  <a:srgbClr val="2C2F34"/>
                </a:solidFill>
                <a:effectLst/>
                <a:latin typeface="-apple-system"/>
              </a:rPr>
              <a:t>1.</a:t>
            </a:r>
            <a:r>
              <a:rPr lang="es-MX" b="0" i="0" dirty="0">
                <a:solidFill>
                  <a:srgbClr val="2C2F34"/>
                </a:solidFill>
                <a:effectLst/>
                <a:latin typeface="-apple-system"/>
              </a:rPr>
              <a:t> Evaluar que variable entrará y cual saldrá de la solución óptima:</a:t>
            </a:r>
          </a:p>
        </p:txBody>
      </p:sp>
      <p:pic>
        <p:nvPicPr>
          <p:cNvPr id="9" name="Imagen 8">
            <a:extLst>
              <a:ext uri="{FF2B5EF4-FFF2-40B4-BE49-F238E27FC236}">
                <a16:creationId xmlns:a16="http://schemas.microsoft.com/office/drawing/2014/main" id="{91AD55D9-0639-8EFA-4FFE-CE6C9BEFF6A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152003" y="2717875"/>
            <a:ext cx="7754394" cy="2580852"/>
          </a:xfrm>
          <a:prstGeom prst="rect">
            <a:avLst/>
          </a:prstGeom>
        </p:spPr>
      </p:pic>
      <p:sp>
        <p:nvSpPr>
          <p:cNvPr id="10" name="CuadroTexto 9">
            <a:extLst>
              <a:ext uri="{FF2B5EF4-FFF2-40B4-BE49-F238E27FC236}">
                <a16:creationId xmlns:a16="http://schemas.microsoft.com/office/drawing/2014/main" id="{0EEB115D-670E-780C-AFC4-610184D6A119}"/>
              </a:ext>
            </a:extLst>
          </p:cNvPr>
          <p:cNvSpPr txBox="1"/>
          <p:nvPr/>
        </p:nvSpPr>
        <p:spPr>
          <a:xfrm>
            <a:off x="1676400" y="5727220"/>
            <a:ext cx="6065129" cy="1477328"/>
          </a:xfrm>
          <a:prstGeom prst="rect">
            <a:avLst/>
          </a:prstGeom>
          <a:noFill/>
        </p:spPr>
        <p:txBody>
          <a:bodyPr wrap="square">
            <a:spAutoFit/>
          </a:bodyPr>
          <a:lstStyle/>
          <a:p>
            <a:pPr algn="just"/>
            <a:r>
              <a:rPr lang="es-MX" b="0" i="0" dirty="0">
                <a:effectLst/>
                <a:latin typeface="-apple-system"/>
              </a:rPr>
              <a:t>En nuestro caso de ejemplo, todos los </a:t>
            </a:r>
            <a:r>
              <a:rPr lang="es-MX" b="0" i="0" dirty="0" err="1">
                <a:effectLst/>
                <a:latin typeface="-apple-system"/>
              </a:rPr>
              <a:t>Cj</a:t>
            </a:r>
            <a:r>
              <a:rPr lang="es-MX" b="0" i="0" dirty="0">
                <a:effectLst/>
                <a:latin typeface="-apple-system"/>
              </a:rPr>
              <a:t> – </a:t>
            </a:r>
            <a:r>
              <a:rPr lang="es-MX" b="0" i="0" dirty="0" err="1">
                <a:effectLst/>
                <a:latin typeface="-apple-system"/>
              </a:rPr>
              <a:t>Zj</a:t>
            </a:r>
            <a:r>
              <a:rPr lang="es-MX" b="0" i="0" dirty="0">
                <a:effectLst/>
                <a:latin typeface="-apple-system"/>
              </a:rPr>
              <a:t> son iguales a 20000, por lo tanto, la decisión debe tomarse de forma arbitraria, es decir, puede elegirse cualquiera como variable de entrada. Elegiremos la variable </a:t>
            </a:r>
            <a:r>
              <a:rPr lang="es-MX" b="1" i="1" dirty="0">
                <a:effectLst/>
                <a:latin typeface="-apple-system"/>
              </a:rPr>
              <a:t>X4 </a:t>
            </a:r>
            <a:r>
              <a:rPr lang="es-MX" b="0" i="0" dirty="0">
                <a:effectLst/>
                <a:latin typeface="-apple-system"/>
              </a:rPr>
              <a:t>¿Por qué? Porque sí, lo estamos haciendo de forma arbitraria para romper el empate.</a:t>
            </a:r>
            <a:endParaRPr lang="es-CO" dirty="0"/>
          </a:p>
        </p:txBody>
      </p:sp>
    </p:spTree>
    <p:extLst>
      <p:ext uri="{BB962C8B-B14F-4D97-AF65-F5344CB8AC3E}">
        <p14:creationId xmlns:p14="http://schemas.microsoft.com/office/powerpoint/2010/main" val="7851849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6" name="CuadroTexto 5">
            <a:extLst>
              <a:ext uri="{FF2B5EF4-FFF2-40B4-BE49-F238E27FC236}">
                <a16:creationId xmlns:a16="http://schemas.microsoft.com/office/drawing/2014/main" id="{AFE3A489-83B4-86EC-F1BF-029E1FDB3F6B}"/>
              </a:ext>
            </a:extLst>
          </p:cNvPr>
          <p:cNvSpPr txBox="1"/>
          <p:nvPr/>
        </p:nvSpPr>
        <p:spPr>
          <a:xfrm>
            <a:off x="1981200" y="751848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E187B9A3-BBD1-CF9E-EA80-A903DEEFAD2F}"/>
              </a:ext>
            </a:extLst>
          </p:cNvPr>
          <p:cNvSpPr txBox="1"/>
          <p:nvPr/>
        </p:nvSpPr>
        <p:spPr>
          <a:xfrm>
            <a:off x="1053421" y="76200"/>
            <a:ext cx="7459095" cy="646331"/>
          </a:xfrm>
          <a:prstGeom prst="rect">
            <a:avLst/>
          </a:prstGeom>
          <a:noFill/>
        </p:spPr>
        <p:txBody>
          <a:bodyPr wrap="square">
            <a:spAutoFit/>
          </a:bodyPr>
          <a:lstStyle/>
          <a:p>
            <a:pPr algn="l"/>
            <a:r>
              <a:rPr lang="es-MX" b="0" i="0" dirty="0">
                <a:effectLst/>
                <a:latin typeface="+mj-lt"/>
              </a:rPr>
              <a:t>Dado que </a:t>
            </a:r>
            <a:r>
              <a:rPr lang="es-MX" b="1" i="1" dirty="0">
                <a:effectLst/>
                <a:latin typeface="+mj-lt"/>
              </a:rPr>
              <a:t>X4</a:t>
            </a:r>
            <a:r>
              <a:rPr lang="es-MX" b="0" i="0" dirty="0">
                <a:effectLst/>
                <a:latin typeface="+mj-lt"/>
              </a:rPr>
              <a:t> es la variable de entrada, los valores que se encuentran en su columna pasarán a ser </a:t>
            </a:r>
            <a:r>
              <a:rPr lang="es-MX" b="1" i="1" dirty="0">
                <a:effectLst/>
                <a:latin typeface="+mj-lt"/>
              </a:rPr>
              <a:t>A</a:t>
            </a:r>
            <a:r>
              <a:rPr lang="es-MX" b="0" i="0" dirty="0">
                <a:effectLst/>
                <a:latin typeface="+mj-lt"/>
              </a:rPr>
              <a:t>. Y </a:t>
            </a:r>
            <a:r>
              <a:rPr lang="es-MX" b="1" i="1" dirty="0">
                <a:effectLst/>
                <a:latin typeface="+mj-lt"/>
              </a:rPr>
              <a:t>B</a:t>
            </a:r>
            <a:r>
              <a:rPr lang="es-MX" b="0" i="0" dirty="0">
                <a:effectLst/>
                <a:latin typeface="+mj-lt"/>
              </a:rPr>
              <a:t> siempre será la columna solución. Veamos:</a:t>
            </a:r>
          </a:p>
        </p:txBody>
      </p:sp>
      <p:pic>
        <p:nvPicPr>
          <p:cNvPr id="9" name="Imagen 8">
            <a:extLst>
              <a:ext uri="{FF2B5EF4-FFF2-40B4-BE49-F238E27FC236}">
                <a16:creationId xmlns:a16="http://schemas.microsoft.com/office/drawing/2014/main" id="{35828BE3-CD35-940F-5E37-E08A91DD8430}"/>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958134" y="722530"/>
            <a:ext cx="7042866" cy="7068019"/>
          </a:xfrm>
          <a:prstGeom prst="rect">
            <a:avLst/>
          </a:prstGeom>
        </p:spPr>
      </p:pic>
      <p:pic>
        <p:nvPicPr>
          <p:cNvPr id="2" name="Imagen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Tree>
    <p:extLst>
      <p:ext uri="{BB962C8B-B14F-4D97-AF65-F5344CB8AC3E}">
        <p14:creationId xmlns:p14="http://schemas.microsoft.com/office/powerpoint/2010/main" val="32850151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F5B19245-1230-2248-743A-0CE10CC38B92}"/>
              </a:ext>
            </a:extLst>
          </p:cNvPr>
          <p:cNvSpPr txBox="1"/>
          <p:nvPr/>
        </p:nvSpPr>
        <p:spPr>
          <a:xfrm>
            <a:off x="1371600" y="738513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C0E35BCE-AA07-14A4-3173-FAC4B35CC731}"/>
              </a:ext>
            </a:extLst>
          </p:cNvPr>
          <p:cNvSpPr txBox="1"/>
          <p:nvPr/>
        </p:nvSpPr>
        <p:spPr>
          <a:xfrm>
            <a:off x="1556295" y="1839495"/>
            <a:ext cx="5902253" cy="4801314"/>
          </a:xfrm>
          <a:prstGeom prst="rect">
            <a:avLst/>
          </a:prstGeom>
          <a:noFill/>
        </p:spPr>
        <p:txBody>
          <a:bodyPr wrap="square">
            <a:spAutoFit/>
          </a:bodyPr>
          <a:lstStyle/>
          <a:p>
            <a:pPr algn="just"/>
            <a:r>
              <a:rPr lang="es-MX" b="0" i="0" dirty="0">
                <a:solidFill>
                  <a:srgbClr val="2C2F34"/>
                </a:solidFill>
                <a:effectLst/>
                <a:latin typeface="-apple-system"/>
              </a:rPr>
              <a:t>En el caso de la columna temporal </a:t>
            </a:r>
            <a:r>
              <a:rPr lang="es-MX" b="1" i="1" dirty="0">
                <a:solidFill>
                  <a:srgbClr val="2C2F34"/>
                </a:solidFill>
                <a:effectLst/>
                <a:latin typeface="-apple-system"/>
              </a:rPr>
              <a:t>A </a:t>
            </a:r>
            <a:r>
              <a:rPr lang="es-MX" b="0" i="0" dirty="0">
                <a:solidFill>
                  <a:srgbClr val="2C2F34"/>
                </a:solidFill>
                <a:effectLst/>
                <a:latin typeface="-apple-system"/>
              </a:rPr>
              <a:t>cuando el valor es igual o menor que </a:t>
            </a:r>
            <a:r>
              <a:rPr lang="es-MX" b="1" i="1" dirty="0">
                <a:solidFill>
                  <a:srgbClr val="2C2F34"/>
                </a:solidFill>
                <a:effectLst/>
                <a:latin typeface="-apple-system"/>
              </a:rPr>
              <a:t>0 </a:t>
            </a:r>
            <a:r>
              <a:rPr lang="es-MX" b="0" i="0" dirty="0">
                <a:solidFill>
                  <a:srgbClr val="2C2F34"/>
                </a:solidFill>
                <a:effectLst/>
                <a:latin typeface="-apple-system"/>
              </a:rPr>
              <a:t>no se considera para el cálculo de </a:t>
            </a:r>
            <a:r>
              <a:rPr lang="es-MX" b="1" i="1" dirty="0">
                <a:solidFill>
                  <a:srgbClr val="2C2F34"/>
                </a:solidFill>
                <a:effectLst/>
                <a:latin typeface="-apple-system"/>
              </a:rPr>
              <a:t>B/A</a:t>
            </a:r>
            <a:r>
              <a:rPr lang="es-MX" b="0" i="0" dirty="0">
                <a:solidFill>
                  <a:srgbClr val="2C2F34"/>
                </a:solidFill>
                <a:effectLst/>
                <a:latin typeface="-apple-system"/>
              </a:rPr>
              <a:t>. Por ejemplo, en la </a:t>
            </a:r>
            <a:r>
              <a:rPr lang="es-MX" b="0" i="1" dirty="0">
                <a:solidFill>
                  <a:srgbClr val="2C2F34"/>
                </a:solidFill>
                <a:effectLst/>
                <a:latin typeface="-apple-system"/>
              </a:rPr>
              <a:t>fila #2</a:t>
            </a:r>
            <a:r>
              <a:rPr lang="es-MX" b="0" i="0" dirty="0">
                <a:solidFill>
                  <a:srgbClr val="2C2F34"/>
                </a:solidFill>
                <a:effectLst/>
                <a:latin typeface="-apple-system"/>
              </a:rPr>
              <a:t> el valor de </a:t>
            </a:r>
            <a:r>
              <a:rPr lang="es-MX" b="1" i="1" dirty="0">
                <a:solidFill>
                  <a:srgbClr val="2C2F34"/>
                </a:solidFill>
                <a:effectLst/>
                <a:latin typeface="-apple-system"/>
              </a:rPr>
              <a:t>A</a:t>
            </a:r>
            <a:r>
              <a:rPr lang="es-MX" b="0" i="0" dirty="0">
                <a:solidFill>
                  <a:srgbClr val="2C2F34"/>
                </a:solidFill>
                <a:effectLst/>
                <a:latin typeface="-apple-system"/>
              </a:rPr>
              <a:t> era igual a </a:t>
            </a:r>
            <a:r>
              <a:rPr lang="es-MX" b="1" i="1" dirty="0">
                <a:solidFill>
                  <a:srgbClr val="2C2F34"/>
                </a:solidFill>
                <a:effectLst/>
                <a:latin typeface="-apple-system"/>
              </a:rPr>
              <a:t>0</a:t>
            </a:r>
            <a:r>
              <a:rPr lang="es-MX" b="0" i="0" dirty="0">
                <a:solidFill>
                  <a:srgbClr val="2C2F34"/>
                </a:solidFill>
                <a:effectLst/>
                <a:latin typeface="-apple-system"/>
              </a:rPr>
              <a:t>, por lo tanto, no se considera para el cálculo de </a:t>
            </a:r>
            <a:r>
              <a:rPr lang="es-MX" b="1" i="1" dirty="0">
                <a:solidFill>
                  <a:srgbClr val="2C2F34"/>
                </a:solidFill>
                <a:effectLst/>
                <a:latin typeface="-apple-system"/>
              </a:rPr>
              <a:t>B/A</a:t>
            </a:r>
            <a:r>
              <a:rPr lang="es-MX" b="0" i="0" dirty="0">
                <a:solidFill>
                  <a:srgbClr val="2C2F34"/>
                </a:solidFill>
                <a:effectLst/>
                <a:latin typeface="-apple-system"/>
              </a:rPr>
              <a:t>.</a:t>
            </a:r>
          </a:p>
          <a:p>
            <a:pPr algn="just"/>
            <a:endParaRPr lang="es-MX" b="0" i="0" dirty="0">
              <a:solidFill>
                <a:srgbClr val="2C2F34"/>
              </a:solidFill>
              <a:effectLst/>
              <a:latin typeface="-apple-system"/>
            </a:endParaRPr>
          </a:p>
          <a:p>
            <a:pPr algn="just"/>
            <a:r>
              <a:rPr lang="es-MX" b="0" i="0" dirty="0">
                <a:solidFill>
                  <a:srgbClr val="2C2F34"/>
                </a:solidFill>
                <a:effectLst/>
                <a:latin typeface="-apple-system"/>
              </a:rPr>
              <a:t>Dado lo anterior, la elección de la fila saliente se da de acuerdo al menor valor de la columna temporal </a:t>
            </a:r>
            <a:r>
              <a:rPr lang="es-MX" b="1" i="1" dirty="0">
                <a:solidFill>
                  <a:srgbClr val="2C2F34"/>
                </a:solidFill>
                <a:effectLst/>
                <a:latin typeface="-apple-system"/>
              </a:rPr>
              <a:t>B/A</a:t>
            </a:r>
            <a:r>
              <a:rPr lang="es-MX" b="0" i="0" dirty="0">
                <a:solidFill>
                  <a:srgbClr val="2C2F34"/>
                </a:solidFill>
                <a:effectLst/>
                <a:latin typeface="-apple-system"/>
              </a:rPr>
              <a:t>, es decir, entre los valores </a:t>
            </a:r>
            <a:r>
              <a:rPr lang="es-MX" b="1" i="1" dirty="0">
                <a:solidFill>
                  <a:srgbClr val="2C2F34"/>
                </a:solidFill>
                <a:latin typeface="-apple-system"/>
              </a:rPr>
              <a:t>12</a:t>
            </a:r>
            <a:r>
              <a:rPr lang="es-MX" b="1" i="1" dirty="0">
                <a:solidFill>
                  <a:srgbClr val="2C2F34"/>
                </a:solidFill>
                <a:effectLst/>
                <a:latin typeface="-apple-system"/>
              </a:rPr>
              <a:t> – 10 – 4</a:t>
            </a:r>
            <a:r>
              <a:rPr lang="es-MX" b="0" i="0" dirty="0">
                <a:solidFill>
                  <a:srgbClr val="2C2F34"/>
                </a:solidFill>
                <a:effectLst/>
                <a:latin typeface="-apple-system"/>
              </a:rPr>
              <a:t>. (Tal como observamos en la imagen anterior). Así entonces, la variable que sale será </a:t>
            </a:r>
            <a:r>
              <a:rPr lang="es-MX" b="1" i="1" dirty="0">
                <a:solidFill>
                  <a:srgbClr val="2C2F34"/>
                </a:solidFill>
                <a:effectLst/>
                <a:latin typeface="-apple-system"/>
              </a:rPr>
              <a:t>S4</a:t>
            </a:r>
            <a:r>
              <a:rPr lang="es-MX" b="0" i="0" dirty="0">
                <a:solidFill>
                  <a:srgbClr val="2C2F34"/>
                </a:solidFill>
                <a:effectLst/>
                <a:latin typeface="-apple-system"/>
              </a:rPr>
              <a:t>.</a:t>
            </a:r>
          </a:p>
          <a:p>
            <a:pPr algn="just"/>
            <a:endParaRPr lang="es-MX" b="0" i="0" dirty="0">
              <a:solidFill>
                <a:srgbClr val="2C2F34"/>
              </a:solidFill>
              <a:effectLst/>
              <a:latin typeface="-apple-system"/>
            </a:endParaRPr>
          </a:p>
          <a:p>
            <a:pPr algn="just"/>
            <a:r>
              <a:rPr lang="es-MX" b="1" i="1" dirty="0">
                <a:solidFill>
                  <a:srgbClr val="2C2F34"/>
                </a:solidFill>
                <a:effectLst/>
                <a:latin typeface="-apple-system"/>
              </a:rPr>
              <a:t>2.</a:t>
            </a:r>
            <a:r>
              <a:rPr lang="es-MX" b="0" i="0" dirty="0">
                <a:solidFill>
                  <a:srgbClr val="2C2F34"/>
                </a:solidFill>
                <a:effectLst/>
                <a:latin typeface="-apple-system"/>
              </a:rPr>
              <a:t> El hecho de que una variable distinta forme parte de las variables solución implica una serie de cambios en el tabulado Simplex, cambios que se explicarán a continuación.</a:t>
            </a:r>
          </a:p>
          <a:p>
            <a:pPr algn="just"/>
            <a:endParaRPr lang="es-MX" b="0" i="0" dirty="0">
              <a:solidFill>
                <a:srgbClr val="2C2F34"/>
              </a:solidFill>
              <a:effectLst/>
              <a:latin typeface="-apple-system"/>
            </a:endParaRPr>
          </a:p>
          <a:p>
            <a:pPr algn="just"/>
            <a:r>
              <a:rPr lang="es-MX" b="0" i="0" dirty="0">
                <a:solidFill>
                  <a:srgbClr val="2C2F34"/>
                </a:solidFill>
                <a:effectLst/>
                <a:latin typeface="-apple-system"/>
              </a:rPr>
              <a:t>El valor de la intersección entre la columna de la variable que entra y la fila de la variable que sale, se denomina </a:t>
            </a:r>
            <a:r>
              <a:rPr lang="es-MX" b="1" i="1" dirty="0">
                <a:solidFill>
                  <a:srgbClr val="2C2F34"/>
                </a:solidFill>
                <a:effectLst/>
                <a:latin typeface="-apple-system"/>
              </a:rPr>
              <a:t>a (minúscula)</a:t>
            </a:r>
            <a:r>
              <a:rPr lang="es-MX" b="0" i="1" dirty="0">
                <a:solidFill>
                  <a:srgbClr val="2C2F34"/>
                </a:solidFill>
                <a:effectLst/>
                <a:latin typeface="-apple-system"/>
              </a:rPr>
              <a:t>. </a:t>
            </a:r>
            <a:r>
              <a:rPr lang="es-MX" b="0" i="0" dirty="0">
                <a:solidFill>
                  <a:srgbClr val="2C2F34"/>
                </a:solidFill>
                <a:effectLst/>
                <a:latin typeface="-apple-system"/>
              </a:rPr>
              <a:t>Veamos en este caso cuál es el </a:t>
            </a:r>
            <a:r>
              <a:rPr lang="es-MX" b="0" i="1" dirty="0">
                <a:solidFill>
                  <a:srgbClr val="2C2F34"/>
                </a:solidFill>
                <a:effectLst/>
                <a:latin typeface="-apple-system"/>
              </a:rPr>
              <a:t>a</a:t>
            </a:r>
            <a:r>
              <a:rPr lang="es-MX" b="0" i="0" dirty="0">
                <a:solidFill>
                  <a:srgbClr val="2C2F34"/>
                </a:solidFill>
                <a:effectLst/>
                <a:latin typeface="-apple-system"/>
              </a:rPr>
              <a:t>.</a:t>
            </a:r>
          </a:p>
        </p:txBody>
      </p:sp>
      <p:sp>
        <p:nvSpPr>
          <p:cNvPr id="9" name="CuadroTexto 8">
            <a:extLst>
              <a:ext uri="{FF2B5EF4-FFF2-40B4-BE49-F238E27FC236}">
                <a16:creationId xmlns:a16="http://schemas.microsoft.com/office/drawing/2014/main" id="{59F05731-17BE-CC5D-22BB-92AED72D432A}"/>
              </a:ext>
            </a:extLst>
          </p:cNvPr>
          <p:cNvSpPr txBox="1"/>
          <p:nvPr/>
        </p:nvSpPr>
        <p:spPr>
          <a:xfrm>
            <a:off x="1671911" y="179163"/>
            <a:ext cx="5436618" cy="954107"/>
          </a:xfrm>
          <a:prstGeom prst="rect">
            <a:avLst/>
          </a:prstGeom>
          <a:noFill/>
        </p:spPr>
        <p:txBody>
          <a:bodyPr wrap="square" rtlCol="0">
            <a:spAutoFit/>
          </a:bodyPr>
          <a:lstStyle/>
          <a:p>
            <a:pPr algn="ctr"/>
            <a:r>
              <a:rPr lang="es-MX" sz="2800" b="1" dirty="0">
                <a:solidFill>
                  <a:srgbClr val="183357"/>
                </a:solidFill>
                <a:effectLst>
                  <a:outerShdw blurRad="38100" dist="38100" dir="2700000" algn="tl">
                    <a:srgbClr val="000000">
                      <a:alpha val="43137"/>
                    </a:srgbClr>
                  </a:outerShdw>
                </a:effectLst>
                <a:latin typeface="+mj-lt"/>
              </a:rPr>
              <a:t>PASO 4: REALIZAR LAS ITERACIONES NECESARIAS (II)</a:t>
            </a:r>
          </a:p>
        </p:txBody>
      </p:sp>
    </p:spTree>
    <p:extLst>
      <p:ext uri="{BB962C8B-B14F-4D97-AF65-F5344CB8AC3E}">
        <p14:creationId xmlns:p14="http://schemas.microsoft.com/office/powerpoint/2010/main" val="23554307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6" name="Picture 2" descr="Método Simplex 2">
            <a:extLst>
              <a:ext uri="{FF2B5EF4-FFF2-40B4-BE49-F238E27FC236}">
                <a16:creationId xmlns:a16="http://schemas.microsoft.com/office/drawing/2014/main" id="{16A87DB2-DFD7-B440-58E6-8F0199D1B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73" y="1777591"/>
            <a:ext cx="8122329" cy="270265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F629298-6EE1-B876-0B29-861553566DB7}"/>
              </a:ext>
            </a:extLst>
          </p:cNvPr>
          <p:cNvSpPr txBox="1"/>
          <p:nvPr/>
        </p:nvSpPr>
        <p:spPr>
          <a:xfrm>
            <a:off x="1143000" y="740418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9" name="CuadroTexto 8">
            <a:extLst>
              <a:ext uri="{FF2B5EF4-FFF2-40B4-BE49-F238E27FC236}">
                <a16:creationId xmlns:a16="http://schemas.microsoft.com/office/drawing/2014/main" id="{F087D669-2887-0594-2710-1880623C39FF}"/>
              </a:ext>
            </a:extLst>
          </p:cNvPr>
          <p:cNvSpPr txBox="1"/>
          <p:nvPr/>
        </p:nvSpPr>
        <p:spPr>
          <a:xfrm>
            <a:off x="2317168" y="261315"/>
            <a:ext cx="4628660" cy="954107"/>
          </a:xfrm>
          <a:prstGeom prst="rect">
            <a:avLst/>
          </a:prstGeom>
          <a:noFill/>
        </p:spPr>
        <p:txBody>
          <a:bodyPr wrap="square" rtlCol="0">
            <a:spAutoFit/>
          </a:bodyPr>
          <a:lstStyle/>
          <a:p>
            <a:pPr algn="ctr"/>
            <a:r>
              <a:rPr lang="es-MX" sz="2800" b="1" dirty="0">
                <a:solidFill>
                  <a:srgbClr val="183357"/>
                </a:solidFill>
                <a:effectLst>
                  <a:outerShdw blurRad="38100" dist="38100" dir="2700000" algn="tl">
                    <a:srgbClr val="000000">
                      <a:alpha val="43137"/>
                    </a:srgbClr>
                  </a:outerShdw>
                </a:effectLst>
                <a:latin typeface="+mj-lt"/>
              </a:rPr>
              <a:t>PASO 4: REALIZAR LAS ITERACIONES NECESARIAS (II)</a:t>
            </a:r>
          </a:p>
        </p:txBody>
      </p:sp>
      <p:sp>
        <p:nvSpPr>
          <p:cNvPr id="10" name="CuadroTexto 9">
            <a:extLst>
              <a:ext uri="{FF2B5EF4-FFF2-40B4-BE49-F238E27FC236}">
                <a16:creationId xmlns:a16="http://schemas.microsoft.com/office/drawing/2014/main" id="{3E3DE841-EE35-D72B-1016-42FF3A6825E9}"/>
              </a:ext>
            </a:extLst>
          </p:cNvPr>
          <p:cNvSpPr txBox="1"/>
          <p:nvPr/>
        </p:nvSpPr>
        <p:spPr>
          <a:xfrm>
            <a:off x="1123950" y="4717422"/>
            <a:ext cx="7165369" cy="369332"/>
          </a:xfrm>
          <a:prstGeom prst="rect">
            <a:avLst/>
          </a:prstGeom>
          <a:noFill/>
        </p:spPr>
        <p:txBody>
          <a:bodyPr wrap="square">
            <a:spAutoFit/>
          </a:bodyPr>
          <a:lstStyle/>
          <a:p>
            <a:r>
              <a:rPr lang="es-MX" b="0" i="0" dirty="0">
                <a:effectLst/>
                <a:latin typeface="+mj-lt"/>
              </a:rPr>
              <a:t>A continuación, todos los valores de la fila de salida se dividen por </a:t>
            </a:r>
            <a:r>
              <a:rPr lang="es-MX" b="1" i="1" dirty="0">
                <a:effectLst/>
                <a:latin typeface="+mj-lt"/>
              </a:rPr>
              <a:t>a</a:t>
            </a:r>
            <a:r>
              <a:rPr lang="es-MX" b="0" i="0" dirty="0">
                <a:effectLst/>
                <a:latin typeface="+mj-lt"/>
              </a:rPr>
              <a:t>.</a:t>
            </a:r>
            <a:endParaRPr lang="es-CO" dirty="0">
              <a:latin typeface="+mj-lt"/>
            </a:endParaRPr>
          </a:p>
        </p:txBody>
      </p:sp>
      <p:pic>
        <p:nvPicPr>
          <p:cNvPr id="11" name="Picture 4" descr="Variable que entra_Simplex">
            <a:extLst>
              <a:ext uri="{FF2B5EF4-FFF2-40B4-BE49-F238E27FC236}">
                <a16:creationId xmlns:a16="http://schemas.microsoft.com/office/drawing/2014/main" id="{6CCD1B22-E59A-3EAF-ABDB-4D2DF61756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191" y="5443263"/>
            <a:ext cx="8014204" cy="140054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Tree>
    <p:extLst>
      <p:ext uri="{BB962C8B-B14F-4D97-AF65-F5344CB8AC3E}">
        <p14:creationId xmlns:p14="http://schemas.microsoft.com/office/powerpoint/2010/main" val="10767497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2B794A69-F239-3FA9-8FEF-9F14E9E476F8}"/>
              </a:ext>
            </a:extLst>
          </p:cNvPr>
          <p:cNvSpPr txBox="1"/>
          <p:nvPr/>
        </p:nvSpPr>
        <p:spPr>
          <a:xfrm>
            <a:off x="1219200" y="7456160"/>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2B7F44EF-B183-7114-49C3-B5B4566BD387}"/>
              </a:ext>
            </a:extLst>
          </p:cNvPr>
          <p:cNvSpPr txBox="1"/>
          <p:nvPr/>
        </p:nvSpPr>
        <p:spPr>
          <a:xfrm>
            <a:off x="281463" y="1506674"/>
            <a:ext cx="7747000" cy="646331"/>
          </a:xfrm>
          <a:prstGeom prst="rect">
            <a:avLst/>
          </a:prstGeom>
          <a:noFill/>
        </p:spPr>
        <p:txBody>
          <a:bodyPr wrap="square">
            <a:spAutoFit/>
          </a:bodyPr>
          <a:lstStyle/>
          <a:p>
            <a:r>
              <a:rPr lang="es-MX" b="0" i="0" dirty="0">
                <a:solidFill>
                  <a:srgbClr val="2C2F34"/>
                </a:solidFill>
                <a:effectLst/>
                <a:latin typeface="-apple-system"/>
              </a:rPr>
              <a:t>Como resultado tendremos los valores correspondientes a la nueva fila, en este caso la fila </a:t>
            </a:r>
            <a:r>
              <a:rPr lang="es-MX" b="1" i="1" dirty="0">
                <a:solidFill>
                  <a:srgbClr val="2C2F34"/>
                </a:solidFill>
                <a:effectLst/>
                <a:latin typeface="-apple-system"/>
              </a:rPr>
              <a:t>X4</a:t>
            </a:r>
            <a:r>
              <a:rPr lang="es-MX" b="0" i="0" dirty="0">
                <a:solidFill>
                  <a:srgbClr val="2C2F34"/>
                </a:solidFill>
                <a:effectLst/>
                <a:latin typeface="-apple-system"/>
              </a:rPr>
              <a:t>.</a:t>
            </a:r>
            <a:endParaRPr lang="es-CO" dirty="0"/>
          </a:p>
        </p:txBody>
      </p:sp>
      <p:pic>
        <p:nvPicPr>
          <p:cNvPr id="9" name="Picture 2" descr="Variable que entra_Simplex2_">
            <a:extLst>
              <a:ext uri="{FF2B5EF4-FFF2-40B4-BE49-F238E27FC236}">
                <a16:creationId xmlns:a16="http://schemas.microsoft.com/office/drawing/2014/main" id="{E06C6DFD-C900-B9F6-4297-B932F07D4A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813" y="2269745"/>
            <a:ext cx="8299450" cy="284725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D26B663-973F-E95F-F3E5-4E7E4A54846D}"/>
              </a:ext>
            </a:extLst>
          </p:cNvPr>
          <p:cNvSpPr txBox="1"/>
          <p:nvPr/>
        </p:nvSpPr>
        <p:spPr>
          <a:xfrm>
            <a:off x="270268" y="5233742"/>
            <a:ext cx="5907231" cy="2031325"/>
          </a:xfrm>
          <a:prstGeom prst="rect">
            <a:avLst/>
          </a:prstGeom>
          <a:noFill/>
        </p:spPr>
        <p:txBody>
          <a:bodyPr wrap="square">
            <a:spAutoFit/>
          </a:bodyPr>
          <a:lstStyle/>
          <a:p>
            <a:pPr algn="just">
              <a:buFont typeface="Arial" panose="020B0604020202020204" pitchFamily="34" charset="0"/>
              <a:buChar char="•"/>
            </a:pPr>
            <a:r>
              <a:rPr lang="es-MX" b="0" i="0" dirty="0">
                <a:effectLst/>
                <a:latin typeface="-apple-system"/>
              </a:rPr>
              <a:t>Lo siguiente corresponde a registrar los nuevos valores de cada fila.</a:t>
            </a:r>
          </a:p>
          <a:p>
            <a:pPr algn="just">
              <a:buFont typeface="Arial" panose="020B0604020202020204" pitchFamily="34" charset="0"/>
              <a:buChar char="•"/>
            </a:pPr>
            <a:endParaRPr lang="es-MX" b="0" i="0" dirty="0">
              <a:effectLst/>
              <a:latin typeface="-apple-system"/>
            </a:endParaRPr>
          </a:p>
          <a:p>
            <a:pPr algn="just"/>
            <a:r>
              <a:rPr lang="es-MX" b="0" i="0" dirty="0">
                <a:effectLst/>
                <a:latin typeface="-apple-system"/>
              </a:rPr>
              <a:t>Recordemos que el valor de </a:t>
            </a:r>
            <a:r>
              <a:rPr lang="es-MX" b="1" i="1" dirty="0">
                <a:effectLst/>
                <a:latin typeface="-apple-system"/>
              </a:rPr>
              <a:t>a </a:t>
            </a:r>
            <a:r>
              <a:rPr lang="es-MX" b="0" i="0" dirty="0">
                <a:effectLst/>
                <a:latin typeface="-apple-system"/>
              </a:rPr>
              <a:t>depende de la intersección de la columna entrante y cada fila. En este caso vamos a registrar los nuevos valores de la </a:t>
            </a:r>
            <a:r>
              <a:rPr lang="es-MX" b="0" i="1" dirty="0">
                <a:effectLst/>
                <a:latin typeface="-apple-system"/>
              </a:rPr>
              <a:t>fila # 1</a:t>
            </a:r>
            <a:r>
              <a:rPr lang="es-MX" b="0" i="0" dirty="0">
                <a:effectLst/>
                <a:latin typeface="-apple-system"/>
              </a:rPr>
              <a:t>, correspondiente a la variable </a:t>
            </a:r>
            <a:r>
              <a:rPr lang="es-MX" b="1" i="1" dirty="0">
                <a:effectLst/>
                <a:latin typeface="-apple-system"/>
              </a:rPr>
              <a:t>S1</a:t>
            </a:r>
            <a:r>
              <a:rPr lang="es-MX" b="0" i="0" dirty="0">
                <a:effectLst/>
                <a:latin typeface="-apple-system"/>
              </a:rPr>
              <a:t>. Por lo tanto </a:t>
            </a:r>
            <a:r>
              <a:rPr lang="es-MX" b="1" i="1" dirty="0">
                <a:effectLst/>
                <a:latin typeface="-apple-system"/>
              </a:rPr>
              <a:t>a </a:t>
            </a:r>
            <a:r>
              <a:rPr lang="es-MX" b="0" i="0" dirty="0">
                <a:effectLst/>
                <a:latin typeface="-apple-system"/>
              </a:rPr>
              <a:t>será equivalente a </a:t>
            </a:r>
            <a:r>
              <a:rPr lang="es-MX" b="1" i="1" dirty="0">
                <a:effectLst/>
                <a:latin typeface="-apple-system"/>
              </a:rPr>
              <a:t>2</a:t>
            </a:r>
            <a:r>
              <a:rPr lang="es-MX" b="0" i="0" dirty="0">
                <a:effectLst/>
                <a:latin typeface="-apple-system"/>
              </a:rPr>
              <a:t>. Veamos:</a:t>
            </a:r>
          </a:p>
        </p:txBody>
      </p:sp>
      <p:pic>
        <p:nvPicPr>
          <p:cNvPr id="11" name="Imagen 10">
            <a:extLst>
              <a:ext uri="{FF2B5EF4-FFF2-40B4-BE49-F238E27FC236}">
                <a16:creationId xmlns:a16="http://schemas.microsoft.com/office/drawing/2014/main" id="{27A04D02-98BD-E54F-F704-E3E2DFB8B6C3}"/>
              </a:ext>
            </a:extLst>
          </p:cNvPr>
          <p:cNvPicPr>
            <a:picLocks noChangeAspect="1"/>
          </p:cNvPicPr>
          <p:nvPr/>
        </p:nvPicPr>
        <p:blipFill>
          <a:blip r:embed="rId7"/>
          <a:stretch>
            <a:fillRect/>
          </a:stretch>
        </p:blipFill>
        <p:spPr>
          <a:xfrm>
            <a:off x="7075522" y="5616588"/>
            <a:ext cx="2437469" cy="1787477"/>
          </a:xfrm>
          <a:prstGeom prst="rect">
            <a:avLst/>
          </a:prstGeom>
        </p:spPr>
      </p:pic>
    </p:spTree>
    <p:extLst>
      <p:ext uri="{BB962C8B-B14F-4D97-AF65-F5344CB8AC3E}">
        <p14:creationId xmlns:p14="http://schemas.microsoft.com/office/powerpoint/2010/main" val="22656647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319736" y="-395780"/>
            <a:ext cx="6998255" cy="8797338"/>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sp>
        <p:nvSpPr>
          <p:cNvPr id="9" name="Elipse 8"/>
          <p:cNvSpPr/>
          <p:nvPr/>
        </p:nvSpPr>
        <p:spPr>
          <a:xfrm>
            <a:off x="5563230" y="2926325"/>
            <a:ext cx="628650" cy="62865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sp>
        <p:nvSpPr>
          <p:cNvPr id="11" name="CuadroTexto 10"/>
          <p:cNvSpPr txBox="1"/>
          <p:nvPr/>
        </p:nvSpPr>
        <p:spPr>
          <a:xfrm>
            <a:off x="5719547" y="3037517"/>
            <a:ext cx="315172" cy="397032"/>
          </a:xfrm>
          <a:prstGeom prst="rect">
            <a:avLst/>
          </a:prstGeom>
          <a:noFill/>
        </p:spPr>
        <p:txBody>
          <a:bodyPr wrap="square" rtlCol="0">
            <a:spAutoFit/>
          </a:bodyPr>
          <a:lstStyle/>
          <a:p>
            <a:r>
              <a:rPr lang="es-MX" sz="1980" b="1" dirty="0">
                <a:solidFill>
                  <a:schemeClr val="bg1"/>
                </a:solidFill>
                <a:latin typeface="Arial" panose="020B0604020202020204" pitchFamily="34" charset="0"/>
                <a:cs typeface="Arial" panose="020B0604020202020204" pitchFamily="34" charset="0"/>
              </a:rPr>
              <a:t>1</a:t>
            </a:r>
            <a:endParaRPr lang="en-US" sz="1980"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563229" y="3700974"/>
            <a:ext cx="628650" cy="62865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sp>
        <p:nvSpPr>
          <p:cNvPr id="17" name="CuadroTexto 16"/>
          <p:cNvSpPr txBox="1"/>
          <p:nvPr/>
        </p:nvSpPr>
        <p:spPr>
          <a:xfrm>
            <a:off x="5719546" y="3812167"/>
            <a:ext cx="315172" cy="397032"/>
          </a:xfrm>
          <a:prstGeom prst="rect">
            <a:avLst/>
          </a:prstGeom>
          <a:noFill/>
        </p:spPr>
        <p:txBody>
          <a:bodyPr wrap="square" rtlCol="0">
            <a:spAutoFit/>
          </a:bodyPr>
          <a:lstStyle/>
          <a:p>
            <a:r>
              <a:rPr lang="es-MX" sz="1980" b="1" dirty="0">
                <a:solidFill>
                  <a:schemeClr val="bg1"/>
                </a:solidFill>
                <a:latin typeface="Arial" panose="020B0604020202020204" pitchFamily="34" charset="0"/>
                <a:cs typeface="Arial" panose="020B0604020202020204" pitchFamily="34" charset="0"/>
              </a:rPr>
              <a:t>2</a:t>
            </a:r>
            <a:endParaRPr lang="en-US" sz="1980"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563230" y="4541759"/>
            <a:ext cx="628650" cy="62865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sp>
        <p:nvSpPr>
          <p:cNvPr id="20" name="CuadroTexto 19"/>
          <p:cNvSpPr txBox="1"/>
          <p:nvPr/>
        </p:nvSpPr>
        <p:spPr>
          <a:xfrm>
            <a:off x="5719547" y="4652952"/>
            <a:ext cx="315172" cy="397032"/>
          </a:xfrm>
          <a:prstGeom prst="rect">
            <a:avLst/>
          </a:prstGeom>
          <a:noFill/>
        </p:spPr>
        <p:txBody>
          <a:bodyPr wrap="square" rtlCol="0">
            <a:spAutoFit/>
          </a:bodyPr>
          <a:lstStyle/>
          <a:p>
            <a:r>
              <a:rPr lang="es-MX" sz="1980" b="1" dirty="0">
                <a:solidFill>
                  <a:schemeClr val="bg1"/>
                </a:solidFill>
                <a:latin typeface="Arial" panose="020B0604020202020204" pitchFamily="34" charset="0"/>
                <a:cs typeface="Arial" panose="020B0604020202020204" pitchFamily="34" charset="0"/>
              </a:rPr>
              <a:t>3</a:t>
            </a:r>
            <a:endParaRPr lang="en-US" sz="1980"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563230" y="5376819"/>
            <a:ext cx="628650" cy="62865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sp>
        <p:nvSpPr>
          <p:cNvPr id="26" name="CuadroTexto 25"/>
          <p:cNvSpPr txBox="1"/>
          <p:nvPr/>
        </p:nvSpPr>
        <p:spPr>
          <a:xfrm>
            <a:off x="5719547" y="5488011"/>
            <a:ext cx="315172" cy="397032"/>
          </a:xfrm>
          <a:prstGeom prst="rect">
            <a:avLst/>
          </a:prstGeom>
          <a:noFill/>
        </p:spPr>
        <p:txBody>
          <a:bodyPr wrap="square" rtlCol="0">
            <a:spAutoFit/>
          </a:bodyPr>
          <a:lstStyle/>
          <a:p>
            <a:r>
              <a:rPr lang="es-MX" sz="1980" b="1" dirty="0">
                <a:solidFill>
                  <a:schemeClr val="bg1"/>
                </a:solidFill>
                <a:latin typeface="Arial" panose="020B0604020202020204" pitchFamily="34" charset="0"/>
                <a:cs typeface="Arial" panose="020B0604020202020204" pitchFamily="34" charset="0"/>
              </a:rPr>
              <a:t>4</a:t>
            </a:r>
            <a:endParaRPr lang="en-US" sz="1980"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719547" y="2135240"/>
            <a:ext cx="2986286" cy="397032"/>
          </a:xfrm>
          <a:prstGeom prst="rect">
            <a:avLst/>
          </a:prstGeom>
          <a:noFill/>
        </p:spPr>
        <p:txBody>
          <a:bodyPr wrap="square" rtlCol="0">
            <a:spAutoFit/>
          </a:bodyPr>
          <a:lstStyle/>
          <a:p>
            <a:r>
              <a:rPr lang="es-MX" sz="1980" b="1" dirty="0">
                <a:latin typeface="Morn Thin" panose="00000200000000000000" pitchFamily="50" charset="0"/>
              </a:rPr>
              <a:t>INDICE</a:t>
            </a:r>
            <a:endParaRPr lang="en-US" sz="1980" b="1" dirty="0">
              <a:latin typeface="Morn Thin" panose="00000200000000000000" pitchFamily="50" charset="0"/>
            </a:endParaRPr>
          </a:p>
        </p:txBody>
      </p:sp>
      <p:grpSp>
        <p:nvGrpSpPr>
          <p:cNvPr id="3" name="Grupo 2"/>
          <p:cNvGrpSpPr/>
          <p:nvPr/>
        </p:nvGrpSpPr>
        <p:grpSpPr>
          <a:xfrm>
            <a:off x="131495" y="1128990"/>
            <a:ext cx="3839832" cy="4912830"/>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
        <p:nvSpPr>
          <p:cNvPr id="28" name="CuadroTexto 27">
            <a:extLst>
              <a:ext uri="{FF2B5EF4-FFF2-40B4-BE49-F238E27FC236}">
                <a16:creationId xmlns:a16="http://schemas.microsoft.com/office/drawing/2014/main" id="{39A5F09D-0ED0-D601-869A-1B1F54D71372}"/>
              </a:ext>
            </a:extLst>
          </p:cNvPr>
          <p:cNvSpPr txBox="1"/>
          <p:nvPr/>
        </p:nvSpPr>
        <p:spPr>
          <a:xfrm>
            <a:off x="6348196" y="2942687"/>
            <a:ext cx="2714805" cy="584775"/>
          </a:xfrm>
          <a:prstGeom prst="rect">
            <a:avLst/>
          </a:prstGeom>
          <a:noFill/>
        </p:spPr>
        <p:txBody>
          <a:bodyPr wrap="square" rtlCol="0">
            <a:spAutoFit/>
          </a:bodyPr>
          <a:lstStyle/>
          <a:p>
            <a:r>
              <a:rPr lang="es-MX" sz="1600" b="1" dirty="0">
                <a:latin typeface="Morn Thin" panose="00000200000000000000" pitchFamily="50" charset="0"/>
              </a:rPr>
              <a:t>INVESTIGACIÓNN DE OPERACIONES</a:t>
            </a:r>
            <a:endParaRPr lang="en-US" sz="1600" b="1" dirty="0">
              <a:latin typeface="Morn Thin" panose="00000200000000000000" pitchFamily="50" charset="0"/>
            </a:endParaRPr>
          </a:p>
        </p:txBody>
      </p:sp>
      <p:sp>
        <p:nvSpPr>
          <p:cNvPr id="29" name="CuadroTexto 28">
            <a:extLst>
              <a:ext uri="{FF2B5EF4-FFF2-40B4-BE49-F238E27FC236}">
                <a16:creationId xmlns:a16="http://schemas.microsoft.com/office/drawing/2014/main" id="{E0DFC4C4-DE47-D48C-5AC8-5E30D48B689E}"/>
              </a:ext>
            </a:extLst>
          </p:cNvPr>
          <p:cNvSpPr txBox="1"/>
          <p:nvPr/>
        </p:nvSpPr>
        <p:spPr>
          <a:xfrm>
            <a:off x="6348195" y="3636169"/>
            <a:ext cx="3731167" cy="830997"/>
          </a:xfrm>
          <a:prstGeom prst="rect">
            <a:avLst/>
          </a:prstGeom>
          <a:noFill/>
        </p:spPr>
        <p:txBody>
          <a:bodyPr wrap="square" rtlCol="0">
            <a:spAutoFit/>
          </a:bodyPr>
          <a:lstStyle/>
          <a:p>
            <a:r>
              <a:rPr lang="es-MX" sz="1600" b="1" dirty="0">
                <a:latin typeface="Morn Thin" panose="00000200000000000000" pitchFamily="50" charset="0"/>
              </a:rPr>
              <a:t>MÉTODO SIMPLEX</a:t>
            </a:r>
          </a:p>
          <a:p>
            <a:r>
              <a:rPr lang="es-MX" sz="1600" b="1" dirty="0">
                <a:latin typeface="Morn Thin" panose="00000200000000000000" pitchFamily="50" charset="0"/>
              </a:rPr>
              <a:t>GENERALIDADES</a:t>
            </a:r>
          </a:p>
          <a:p>
            <a:r>
              <a:rPr lang="es-MX" sz="1600" b="1" dirty="0">
                <a:latin typeface="Morn Thin" panose="00000200000000000000" pitchFamily="50" charset="0"/>
              </a:rPr>
              <a:t>MODELO TABLAS</a:t>
            </a:r>
          </a:p>
        </p:txBody>
      </p:sp>
      <p:sp>
        <p:nvSpPr>
          <p:cNvPr id="30" name="CuadroTexto 29">
            <a:extLst>
              <a:ext uri="{FF2B5EF4-FFF2-40B4-BE49-F238E27FC236}">
                <a16:creationId xmlns:a16="http://schemas.microsoft.com/office/drawing/2014/main" id="{0652BD1B-C78D-7717-3833-AD8F7AB89E0D}"/>
              </a:ext>
            </a:extLst>
          </p:cNvPr>
          <p:cNvSpPr txBox="1"/>
          <p:nvPr/>
        </p:nvSpPr>
        <p:spPr>
          <a:xfrm>
            <a:off x="6348195" y="4672521"/>
            <a:ext cx="3755525" cy="338554"/>
          </a:xfrm>
          <a:prstGeom prst="rect">
            <a:avLst/>
          </a:prstGeom>
          <a:noFill/>
        </p:spPr>
        <p:txBody>
          <a:bodyPr wrap="square" rtlCol="0">
            <a:spAutoFit/>
          </a:bodyPr>
          <a:lstStyle/>
          <a:p>
            <a:r>
              <a:rPr lang="es-MX" sz="1600" b="1" dirty="0">
                <a:latin typeface="Morn Thin" panose="00000200000000000000" pitchFamily="50" charset="0"/>
              </a:rPr>
              <a:t>EJERCICIOS</a:t>
            </a:r>
            <a:endParaRPr lang="en-US" sz="1600" b="1" dirty="0">
              <a:latin typeface="Morn Thin" panose="00000200000000000000" pitchFamily="50" charset="0"/>
            </a:endParaRPr>
          </a:p>
        </p:txBody>
      </p:sp>
      <p:sp>
        <p:nvSpPr>
          <p:cNvPr id="31" name="CuadroTexto 30">
            <a:extLst>
              <a:ext uri="{FF2B5EF4-FFF2-40B4-BE49-F238E27FC236}">
                <a16:creationId xmlns:a16="http://schemas.microsoft.com/office/drawing/2014/main" id="{7E714962-44A6-CCF3-3B4B-8D838A14E3BD}"/>
              </a:ext>
            </a:extLst>
          </p:cNvPr>
          <p:cNvSpPr txBox="1"/>
          <p:nvPr/>
        </p:nvSpPr>
        <p:spPr>
          <a:xfrm>
            <a:off x="6348196" y="5528846"/>
            <a:ext cx="3417402" cy="338554"/>
          </a:xfrm>
          <a:prstGeom prst="rect">
            <a:avLst/>
          </a:prstGeom>
          <a:noFill/>
        </p:spPr>
        <p:txBody>
          <a:bodyPr wrap="square" rtlCol="0">
            <a:spAutoFit/>
          </a:bodyPr>
          <a:lstStyle/>
          <a:p>
            <a:r>
              <a:rPr lang="es-MX" sz="1600" b="1" dirty="0">
                <a:latin typeface="Morn Thin" panose="00000200000000000000" pitchFamily="50" charset="0"/>
              </a:rPr>
              <a:t>CONCLUSIONES</a:t>
            </a:r>
            <a:endParaRPr lang="en-US" sz="1600" b="1" dirty="0">
              <a:latin typeface="Morn Thin" panose="00000200000000000000" pitchFamily="50" charset="0"/>
            </a:endParaRPr>
          </a:p>
        </p:txBody>
      </p:sp>
    </p:spTree>
    <p:extLst>
      <p:ext uri="{BB962C8B-B14F-4D97-AF65-F5344CB8AC3E}">
        <p14:creationId xmlns:p14="http://schemas.microsoft.com/office/powerpoint/2010/main" val="2950181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45E92C14-AABA-2389-E15B-6B637A1F17FC}"/>
              </a:ext>
            </a:extLst>
          </p:cNvPr>
          <p:cNvSpPr txBox="1"/>
          <p:nvPr/>
        </p:nvSpPr>
        <p:spPr>
          <a:xfrm>
            <a:off x="1143000" y="7456160"/>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7E2D6C03-93BA-2D15-93E7-75FE33AFEC6E}"/>
              </a:ext>
            </a:extLst>
          </p:cNvPr>
          <p:cNvSpPr txBox="1"/>
          <p:nvPr/>
        </p:nvSpPr>
        <p:spPr>
          <a:xfrm>
            <a:off x="1028806" y="208764"/>
            <a:ext cx="6336665" cy="1477328"/>
          </a:xfrm>
          <a:prstGeom prst="rect">
            <a:avLst/>
          </a:prstGeom>
          <a:noFill/>
        </p:spPr>
        <p:txBody>
          <a:bodyPr wrap="square">
            <a:spAutoFit/>
          </a:bodyPr>
          <a:lstStyle/>
          <a:p>
            <a:pPr algn="l"/>
            <a:r>
              <a:rPr lang="es-MX" b="0" i="0" dirty="0">
                <a:effectLst/>
                <a:latin typeface="-apple-system"/>
              </a:rPr>
              <a:t>Uno de los pasos más confusos en Simplex es el que se detallará a continuación, sin embargo, es cuestión de prestar suma atención al procedimiento.</a:t>
            </a:r>
          </a:p>
          <a:p>
            <a:pPr algn="l"/>
            <a:endParaRPr lang="es-MX" b="0" i="0" dirty="0">
              <a:effectLst/>
              <a:latin typeface="-apple-system"/>
            </a:endParaRPr>
          </a:p>
          <a:p>
            <a:pPr algn="l"/>
            <a:r>
              <a:rPr lang="es-MX" b="0" i="0" dirty="0">
                <a:effectLst/>
                <a:latin typeface="-apple-system"/>
              </a:rPr>
              <a:t>La fila de la nueva variable entrante:</a:t>
            </a:r>
          </a:p>
        </p:txBody>
      </p:sp>
      <p:pic>
        <p:nvPicPr>
          <p:cNvPr id="9" name="Picture 2">
            <a:extLst>
              <a:ext uri="{FF2B5EF4-FFF2-40B4-BE49-F238E27FC236}">
                <a16:creationId xmlns:a16="http://schemas.microsoft.com/office/drawing/2014/main" id="{4833575E-C7F2-7C8A-957C-1E795872E0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288717"/>
            <a:ext cx="7563998" cy="46340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80CAA6B3-C557-C168-76A4-2385C62F0A25}"/>
              </a:ext>
            </a:extLst>
          </p:cNvPr>
          <p:cNvSpPr txBox="1"/>
          <p:nvPr/>
        </p:nvSpPr>
        <p:spPr>
          <a:xfrm>
            <a:off x="500200" y="3061834"/>
            <a:ext cx="8514305" cy="1200329"/>
          </a:xfrm>
          <a:prstGeom prst="rect">
            <a:avLst/>
          </a:prstGeom>
          <a:noFill/>
        </p:spPr>
        <p:txBody>
          <a:bodyPr wrap="square">
            <a:spAutoFit/>
          </a:bodyPr>
          <a:lstStyle/>
          <a:p>
            <a:pPr algn="just"/>
            <a:r>
              <a:rPr lang="es-MX" b="0" i="0" dirty="0">
                <a:effectLst/>
                <a:latin typeface="-apple-system"/>
              </a:rPr>
              <a:t>Deberá multiplicarse por el valor de </a:t>
            </a:r>
            <a:r>
              <a:rPr lang="es-MX" b="1" i="1" dirty="0">
                <a:effectLst/>
                <a:latin typeface="-apple-system"/>
              </a:rPr>
              <a:t>-a</a:t>
            </a:r>
            <a:r>
              <a:rPr lang="es-MX" b="0" i="0" dirty="0">
                <a:effectLst/>
                <a:latin typeface="-apple-system"/>
              </a:rPr>
              <a:t> (Recordemos que el valor de </a:t>
            </a:r>
            <a:r>
              <a:rPr lang="es-MX" b="1" i="1" dirty="0">
                <a:effectLst/>
                <a:latin typeface="-apple-system"/>
              </a:rPr>
              <a:t>a </a:t>
            </a:r>
            <a:r>
              <a:rPr lang="es-MX" b="0" i="0" dirty="0">
                <a:effectLst/>
                <a:latin typeface="-apple-system"/>
              </a:rPr>
              <a:t>para la </a:t>
            </a:r>
            <a:r>
              <a:rPr lang="es-MX" b="0" i="1" dirty="0">
                <a:effectLst/>
                <a:latin typeface="-apple-system"/>
              </a:rPr>
              <a:t>fila #1</a:t>
            </a:r>
            <a:r>
              <a:rPr lang="es-MX" b="0" i="0" dirty="0">
                <a:effectLst/>
                <a:latin typeface="-apple-system"/>
              </a:rPr>
              <a:t> es </a:t>
            </a:r>
            <a:r>
              <a:rPr lang="es-MX" b="0" i="1" dirty="0">
                <a:effectLst/>
                <a:latin typeface="-apple-system"/>
              </a:rPr>
              <a:t>2</a:t>
            </a:r>
            <a:r>
              <a:rPr lang="es-MX" b="0" i="0" dirty="0">
                <a:effectLst/>
                <a:latin typeface="-apple-system"/>
              </a:rPr>
              <a:t>). Es decir, </a:t>
            </a:r>
            <a:r>
              <a:rPr lang="es-MX" b="1" i="1" dirty="0">
                <a:effectLst/>
                <a:latin typeface="-apple-system"/>
              </a:rPr>
              <a:t>-a</a:t>
            </a:r>
            <a:r>
              <a:rPr lang="es-MX" b="0" i="0" dirty="0">
                <a:effectLst/>
                <a:latin typeface="-apple-system"/>
              </a:rPr>
              <a:t> es igual a </a:t>
            </a:r>
            <a:r>
              <a:rPr lang="es-MX" b="1" i="1" dirty="0">
                <a:effectLst/>
                <a:latin typeface="-apple-system"/>
              </a:rPr>
              <a:t>-2</a:t>
            </a:r>
            <a:r>
              <a:rPr lang="es-MX" b="0" i="0" dirty="0">
                <a:effectLst/>
                <a:latin typeface="-apple-system"/>
              </a:rPr>
              <a:t>. Como resultado tendremos una fila temporal, podemos denominarla – si así lo queremos – por la iteración y la fila, es decir, estamos en la primera iteración, y abordando la fila #1. Su nombre será </a:t>
            </a:r>
            <a:r>
              <a:rPr lang="es-MX" b="0" i="1" dirty="0">
                <a:effectLst/>
                <a:latin typeface="-apple-system"/>
              </a:rPr>
              <a:t>fila temporal I1-f1.</a:t>
            </a:r>
            <a:endParaRPr lang="es-CO" dirty="0"/>
          </a:p>
        </p:txBody>
      </p:sp>
      <p:pic>
        <p:nvPicPr>
          <p:cNvPr id="11" name="Picture 4">
            <a:extLst>
              <a:ext uri="{FF2B5EF4-FFF2-40B4-BE49-F238E27FC236}">
                <a16:creationId xmlns:a16="http://schemas.microsoft.com/office/drawing/2014/main" id="{DA274B84-F788-72F3-6FD9-AB8E4E5ADB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835" y="4356063"/>
            <a:ext cx="8579050" cy="203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3122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98C2F1A1-1F40-006A-4ACF-C609E062CC1A}"/>
              </a:ext>
            </a:extLst>
          </p:cNvPr>
          <p:cNvSpPr txBox="1"/>
          <p:nvPr/>
        </p:nvSpPr>
        <p:spPr>
          <a:xfrm>
            <a:off x="990600" y="740418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35D52FB7-E373-4B3F-930A-620766931FCF}"/>
              </a:ext>
            </a:extLst>
          </p:cNvPr>
          <p:cNvSpPr txBox="1"/>
          <p:nvPr/>
        </p:nvSpPr>
        <p:spPr>
          <a:xfrm>
            <a:off x="457200" y="710450"/>
            <a:ext cx="7886700" cy="646331"/>
          </a:xfrm>
          <a:prstGeom prst="rect">
            <a:avLst/>
          </a:prstGeom>
          <a:noFill/>
        </p:spPr>
        <p:txBody>
          <a:bodyPr wrap="square">
            <a:spAutoFit/>
          </a:bodyPr>
          <a:lstStyle/>
          <a:p>
            <a:r>
              <a:rPr lang="es-MX" b="0" i="0" dirty="0">
                <a:effectLst/>
                <a:latin typeface="-apple-system"/>
              </a:rPr>
              <a:t>Estos valores, deben sumarse con los valores de la </a:t>
            </a:r>
            <a:r>
              <a:rPr lang="es-MX" b="0" i="1" dirty="0">
                <a:effectLst/>
                <a:latin typeface="-apple-system"/>
              </a:rPr>
              <a:t>fila 1</a:t>
            </a:r>
            <a:r>
              <a:rPr lang="es-MX" b="0" i="0" dirty="0">
                <a:effectLst/>
                <a:latin typeface="-apple-system"/>
              </a:rPr>
              <a:t> que se encontraba en la tabla anterior </a:t>
            </a:r>
            <a:r>
              <a:rPr lang="es-MX" b="0" i="1" dirty="0">
                <a:effectLst/>
                <a:latin typeface="-apple-system"/>
              </a:rPr>
              <a:t>(</a:t>
            </a:r>
            <a:r>
              <a:rPr lang="es-MX" b="1" i="1" dirty="0">
                <a:effectLst/>
                <a:latin typeface="-apple-system"/>
              </a:rPr>
              <a:t>S1</a:t>
            </a:r>
            <a:r>
              <a:rPr lang="es-MX" b="0" i="1" dirty="0">
                <a:effectLst/>
                <a:latin typeface="-apple-system"/>
              </a:rPr>
              <a:t>).</a:t>
            </a:r>
            <a:r>
              <a:rPr lang="es-MX" b="0" i="0" dirty="0">
                <a:effectLst/>
                <a:latin typeface="-apple-system"/>
              </a:rPr>
              <a:t> Veamos:</a:t>
            </a:r>
            <a:endParaRPr lang="es-CO" dirty="0"/>
          </a:p>
        </p:txBody>
      </p:sp>
      <p:pic>
        <p:nvPicPr>
          <p:cNvPr id="9" name="Imagen 8">
            <a:extLst>
              <a:ext uri="{FF2B5EF4-FFF2-40B4-BE49-F238E27FC236}">
                <a16:creationId xmlns:a16="http://schemas.microsoft.com/office/drawing/2014/main" id="{8F6AA375-E735-5F05-57CF-39E00540A72A}"/>
              </a:ext>
            </a:extLst>
          </p:cNvPr>
          <p:cNvPicPr>
            <a:picLocks noChangeAspect="1"/>
          </p:cNvPicPr>
          <p:nvPr/>
        </p:nvPicPr>
        <p:blipFill>
          <a:blip r:embed="rId6"/>
          <a:stretch>
            <a:fillRect/>
          </a:stretch>
        </p:blipFill>
        <p:spPr>
          <a:xfrm>
            <a:off x="182714" y="2032475"/>
            <a:ext cx="8053667" cy="1491888"/>
          </a:xfrm>
          <a:prstGeom prst="rect">
            <a:avLst/>
          </a:prstGeom>
        </p:spPr>
      </p:pic>
      <p:sp>
        <p:nvSpPr>
          <p:cNvPr id="10" name="CuadroTexto 9">
            <a:extLst>
              <a:ext uri="{FF2B5EF4-FFF2-40B4-BE49-F238E27FC236}">
                <a16:creationId xmlns:a16="http://schemas.microsoft.com/office/drawing/2014/main" id="{B0D218BE-774C-8F39-7222-BA58F5CB9789}"/>
              </a:ext>
            </a:extLst>
          </p:cNvPr>
          <p:cNvSpPr txBox="1"/>
          <p:nvPr/>
        </p:nvSpPr>
        <p:spPr>
          <a:xfrm>
            <a:off x="298880" y="3677788"/>
            <a:ext cx="8661400" cy="646331"/>
          </a:xfrm>
          <a:prstGeom prst="rect">
            <a:avLst/>
          </a:prstGeom>
          <a:noFill/>
        </p:spPr>
        <p:txBody>
          <a:bodyPr wrap="square">
            <a:spAutoFit/>
          </a:bodyPr>
          <a:lstStyle/>
          <a:p>
            <a:r>
              <a:rPr lang="es-MX" b="0" i="0" dirty="0">
                <a:effectLst/>
                <a:latin typeface="-apple-system"/>
              </a:rPr>
              <a:t>Como resultado tendremos los valores correspondientes a la fila1 de la primera iteración, en este caso la fila </a:t>
            </a:r>
            <a:r>
              <a:rPr lang="es-MX" b="1" i="1" dirty="0">
                <a:effectLst/>
                <a:latin typeface="-apple-system"/>
              </a:rPr>
              <a:t>S1</a:t>
            </a:r>
            <a:r>
              <a:rPr lang="es-MX" b="0" i="0" dirty="0">
                <a:effectLst/>
                <a:latin typeface="-apple-system"/>
              </a:rPr>
              <a:t>.</a:t>
            </a:r>
            <a:endParaRPr lang="es-CO" dirty="0"/>
          </a:p>
        </p:txBody>
      </p:sp>
      <p:pic>
        <p:nvPicPr>
          <p:cNvPr id="11" name="Picture 4">
            <a:extLst>
              <a:ext uri="{FF2B5EF4-FFF2-40B4-BE49-F238E27FC236}">
                <a16:creationId xmlns:a16="http://schemas.microsoft.com/office/drawing/2014/main" id="{BFC13C39-0AFA-4E84-879B-384DC38CE4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4459288"/>
            <a:ext cx="8831619" cy="284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1761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6" name="Imagen 5">
            <a:extLst>
              <a:ext uri="{FF2B5EF4-FFF2-40B4-BE49-F238E27FC236}">
                <a16:creationId xmlns:a16="http://schemas.microsoft.com/office/drawing/2014/main" id="{23584E2F-25E3-7385-74EF-53E732023653}"/>
              </a:ext>
            </a:extLst>
          </p:cNvPr>
          <p:cNvPicPr>
            <a:picLocks noChangeAspect="1"/>
          </p:cNvPicPr>
          <p:nvPr/>
        </p:nvPicPr>
        <p:blipFill>
          <a:blip r:embed="rId5"/>
          <a:stretch>
            <a:fillRect/>
          </a:stretch>
        </p:blipFill>
        <p:spPr>
          <a:xfrm>
            <a:off x="400539" y="1208395"/>
            <a:ext cx="8415959" cy="5355610"/>
          </a:xfrm>
          <a:prstGeom prst="rect">
            <a:avLst/>
          </a:prstGeom>
        </p:spPr>
      </p:pic>
      <p:sp>
        <p:nvSpPr>
          <p:cNvPr id="7" name="CuadroTexto 6">
            <a:extLst>
              <a:ext uri="{FF2B5EF4-FFF2-40B4-BE49-F238E27FC236}">
                <a16:creationId xmlns:a16="http://schemas.microsoft.com/office/drawing/2014/main" id="{B8CA0EA4-0FEF-5572-883A-0CF821A5FD99}"/>
              </a:ext>
            </a:extLst>
          </p:cNvPr>
          <p:cNvSpPr txBox="1"/>
          <p:nvPr/>
        </p:nvSpPr>
        <p:spPr>
          <a:xfrm>
            <a:off x="976159" y="7347727"/>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9" name="CuadroTexto 8">
            <a:extLst>
              <a:ext uri="{FF2B5EF4-FFF2-40B4-BE49-F238E27FC236}">
                <a16:creationId xmlns:a16="http://schemas.microsoft.com/office/drawing/2014/main" id="{531BD5E5-E63D-A9F9-1EBF-43141FB74B14}"/>
              </a:ext>
            </a:extLst>
          </p:cNvPr>
          <p:cNvSpPr txBox="1"/>
          <p:nvPr/>
        </p:nvSpPr>
        <p:spPr>
          <a:xfrm>
            <a:off x="381000" y="703893"/>
            <a:ext cx="7772400" cy="646331"/>
          </a:xfrm>
          <a:prstGeom prst="rect">
            <a:avLst/>
          </a:prstGeom>
          <a:noFill/>
        </p:spPr>
        <p:txBody>
          <a:bodyPr wrap="square">
            <a:spAutoFit/>
          </a:bodyPr>
          <a:lstStyle/>
          <a:p>
            <a:r>
              <a:rPr lang="es-MX" b="0" i="0" dirty="0">
                <a:effectLst/>
                <a:latin typeface="-apple-system"/>
              </a:rPr>
              <a:t>En el caso de la fila 2, recordemos que el valor de </a:t>
            </a:r>
            <a:r>
              <a:rPr lang="es-MX" b="1" i="1" dirty="0">
                <a:effectLst/>
                <a:latin typeface="-apple-system"/>
              </a:rPr>
              <a:t>a </a:t>
            </a:r>
            <a:r>
              <a:rPr lang="es-MX" b="0" i="0" dirty="0">
                <a:effectLst/>
                <a:latin typeface="-apple-system"/>
              </a:rPr>
              <a:t>corresponde a </a:t>
            </a:r>
            <a:r>
              <a:rPr lang="es-MX" b="1" i="1" dirty="0">
                <a:effectLst/>
                <a:latin typeface="-apple-system"/>
              </a:rPr>
              <a:t>0</a:t>
            </a:r>
            <a:r>
              <a:rPr lang="es-MX" b="0" i="0" dirty="0">
                <a:effectLst/>
                <a:latin typeface="-apple-system"/>
              </a:rPr>
              <a:t>. Así que los valores pasan tal cual como se encontraban en la tabla anterior.</a:t>
            </a:r>
            <a:endParaRPr lang="es-CO" dirty="0"/>
          </a:p>
        </p:txBody>
      </p:sp>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Tree>
    <p:extLst>
      <p:ext uri="{BB962C8B-B14F-4D97-AF65-F5344CB8AC3E}">
        <p14:creationId xmlns:p14="http://schemas.microsoft.com/office/powerpoint/2010/main" val="17486098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6" name="CuadroTexto 5">
            <a:extLst>
              <a:ext uri="{FF2B5EF4-FFF2-40B4-BE49-F238E27FC236}">
                <a16:creationId xmlns:a16="http://schemas.microsoft.com/office/drawing/2014/main" id="{2990C6E6-2C53-4ED2-ABD6-7C6203CC8AB6}"/>
              </a:ext>
            </a:extLst>
          </p:cNvPr>
          <p:cNvSpPr txBox="1"/>
          <p:nvPr/>
        </p:nvSpPr>
        <p:spPr>
          <a:xfrm>
            <a:off x="990600" y="7456160"/>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FEF3A975-B307-A876-B1FE-E39E4F6FE2CC}"/>
              </a:ext>
            </a:extLst>
          </p:cNvPr>
          <p:cNvSpPr txBox="1"/>
          <p:nvPr/>
        </p:nvSpPr>
        <p:spPr>
          <a:xfrm>
            <a:off x="323133" y="890139"/>
            <a:ext cx="4927600" cy="369332"/>
          </a:xfrm>
          <a:prstGeom prst="rect">
            <a:avLst/>
          </a:prstGeom>
          <a:noFill/>
        </p:spPr>
        <p:txBody>
          <a:bodyPr wrap="square">
            <a:spAutoFit/>
          </a:bodyPr>
          <a:lstStyle/>
          <a:p>
            <a:pPr algn="l"/>
            <a:r>
              <a:rPr lang="es-MX" b="0" i="1" dirty="0">
                <a:effectLst/>
                <a:latin typeface="-apple-system"/>
              </a:rPr>
              <a:t>Veamos qué pasa con la tercera fila:</a:t>
            </a:r>
            <a:endParaRPr lang="es-MX" b="0" i="0" dirty="0">
              <a:effectLst/>
              <a:latin typeface="-apple-system"/>
            </a:endParaRPr>
          </a:p>
        </p:txBody>
      </p:sp>
      <p:pic>
        <p:nvPicPr>
          <p:cNvPr id="9" name="Imagen 8">
            <a:extLst>
              <a:ext uri="{FF2B5EF4-FFF2-40B4-BE49-F238E27FC236}">
                <a16:creationId xmlns:a16="http://schemas.microsoft.com/office/drawing/2014/main" id="{342B9787-B430-FE2C-D635-5744536D6C4D}"/>
              </a:ext>
            </a:extLst>
          </p:cNvPr>
          <p:cNvPicPr>
            <a:picLocks noChangeAspect="1"/>
          </p:cNvPicPr>
          <p:nvPr/>
        </p:nvPicPr>
        <p:blipFill>
          <a:blip r:embed="rId3"/>
          <a:stretch>
            <a:fillRect/>
          </a:stretch>
        </p:blipFill>
        <p:spPr>
          <a:xfrm>
            <a:off x="235541" y="1219200"/>
            <a:ext cx="9594259" cy="5857969"/>
          </a:xfrm>
          <a:prstGeom prst="rect">
            <a:avLst/>
          </a:prstGeom>
        </p:spPr>
      </p:pic>
      <p:pic>
        <p:nvPicPr>
          <p:cNvPr id="18" name="Imagen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Tree>
    <p:extLst>
      <p:ext uri="{BB962C8B-B14F-4D97-AF65-F5344CB8AC3E}">
        <p14:creationId xmlns:p14="http://schemas.microsoft.com/office/powerpoint/2010/main" val="42417571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6" name="CuadroTexto 5">
            <a:extLst>
              <a:ext uri="{FF2B5EF4-FFF2-40B4-BE49-F238E27FC236}">
                <a16:creationId xmlns:a16="http://schemas.microsoft.com/office/drawing/2014/main" id="{7703CBF7-76D1-70FC-76EF-8CEEAA2779D4}"/>
              </a:ext>
            </a:extLst>
          </p:cNvPr>
          <p:cNvSpPr txBox="1"/>
          <p:nvPr/>
        </p:nvSpPr>
        <p:spPr>
          <a:xfrm>
            <a:off x="1143000" y="7456160"/>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2D33C2BE-42E4-8C3A-D483-E6CCD9E5938D}"/>
              </a:ext>
            </a:extLst>
          </p:cNvPr>
          <p:cNvSpPr txBox="1"/>
          <p:nvPr/>
        </p:nvSpPr>
        <p:spPr>
          <a:xfrm>
            <a:off x="1297189" y="166878"/>
            <a:ext cx="4927600" cy="369332"/>
          </a:xfrm>
          <a:prstGeom prst="rect">
            <a:avLst/>
          </a:prstGeom>
          <a:noFill/>
        </p:spPr>
        <p:txBody>
          <a:bodyPr wrap="square">
            <a:spAutoFit/>
          </a:bodyPr>
          <a:lstStyle/>
          <a:p>
            <a:r>
              <a:rPr lang="es-MX" b="0" i="0" dirty="0">
                <a:solidFill>
                  <a:srgbClr val="2C2F34"/>
                </a:solidFill>
                <a:effectLst/>
                <a:latin typeface="-apple-system"/>
              </a:rPr>
              <a:t>Veamos como queda la tabla:</a:t>
            </a:r>
            <a:endParaRPr lang="es-CO" dirty="0"/>
          </a:p>
        </p:txBody>
      </p:sp>
      <p:pic>
        <p:nvPicPr>
          <p:cNvPr id="9" name="Picture 2">
            <a:extLst>
              <a:ext uri="{FF2B5EF4-FFF2-40B4-BE49-F238E27FC236}">
                <a16:creationId xmlns:a16="http://schemas.microsoft.com/office/drawing/2014/main" id="{BDEE5ACD-2DC4-ECD2-D889-4F50303E9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470" y="682014"/>
            <a:ext cx="9058476" cy="305178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C27B3943-FD0B-C513-5A40-429457C672B6}"/>
              </a:ext>
            </a:extLst>
          </p:cNvPr>
          <p:cNvSpPr txBox="1"/>
          <p:nvPr/>
        </p:nvSpPr>
        <p:spPr>
          <a:xfrm>
            <a:off x="748040" y="3853878"/>
            <a:ext cx="8845269" cy="369332"/>
          </a:xfrm>
          <a:prstGeom prst="rect">
            <a:avLst/>
          </a:prstGeom>
          <a:noFill/>
        </p:spPr>
        <p:txBody>
          <a:bodyPr wrap="square">
            <a:spAutoFit/>
          </a:bodyPr>
          <a:lstStyle/>
          <a:p>
            <a:r>
              <a:rPr lang="es-MX" b="0" i="0" dirty="0">
                <a:solidFill>
                  <a:srgbClr val="2C2F34"/>
                </a:solidFill>
                <a:effectLst/>
                <a:latin typeface="-apple-system"/>
              </a:rPr>
              <a:t>Una vez registrados los valores de toda la tabla, podemos calcular el valor de </a:t>
            </a:r>
            <a:r>
              <a:rPr lang="es-MX" b="1" i="1" dirty="0" err="1">
                <a:solidFill>
                  <a:srgbClr val="2C2F34"/>
                </a:solidFill>
                <a:effectLst/>
                <a:latin typeface="-apple-system"/>
              </a:rPr>
              <a:t>Zj</a:t>
            </a:r>
            <a:r>
              <a:rPr lang="es-MX" b="1" i="1" dirty="0">
                <a:solidFill>
                  <a:srgbClr val="2C2F34"/>
                </a:solidFill>
                <a:effectLst/>
                <a:latin typeface="-apple-system"/>
              </a:rPr>
              <a:t> </a:t>
            </a:r>
            <a:r>
              <a:rPr lang="es-MX" b="0" i="0" dirty="0">
                <a:solidFill>
                  <a:srgbClr val="2C2F34"/>
                </a:solidFill>
                <a:effectLst/>
                <a:latin typeface="-apple-system"/>
              </a:rPr>
              <a:t>y </a:t>
            </a:r>
            <a:r>
              <a:rPr lang="es-MX" b="1" i="1" dirty="0" err="1">
                <a:solidFill>
                  <a:srgbClr val="2C2F34"/>
                </a:solidFill>
                <a:effectLst/>
                <a:latin typeface="-apple-system"/>
              </a:rPr>
              <a:t>Cj</a:t>
            </a:r>
            <a:r>
              <a:rPr lang="es-MX" b="1" i="1" dirty="0">
                <a:solidFill>
                  <a:srgbClr val="2C2F34"/>
                </a:solidFill>
                <a:effectLst/>
                <a:latin typeface="-apple-system"/>
              </a:rPr>
              <a:t> – </a:t>
            </a:r>
            <a:r>
              <a:rPr lang="es-MX" b="1" i="1" dirty="0" err="1">
                <a:solidFill>
                  <a:srgbClr val="2C2F34"/>
                </a:solidFill>
                <a:effectLst/>
                <a:latin typeface="-apple-system"/>
              </a:rPr>
              <a:t>Zj</a:t>
            </a:r>
            <a:r>
              <a:rPr lang="es-MX" b="0" i="0" dirty="0">
                <a:solidFill>
                  <a:srgbClr val="2C2F34"/>
                </a:solidFill>
                <a:effectLst/>
                <a:latin typeface="-apple-system"/>
              </a:rPr>
              <a:t>.</a:t>
            </a:r>
            <a:endParaRPr lang="es-CO" dirty="0"/>
          </a:p>
        </p:txBody>
      </p:sp>
      <p:pic>
        <p:nvPicPr>
          <p:cNvPr id="11" name="Picture 4">
            <a:extLst>
              <a:ext uri="{FF2B5EF4-FFF2-40B4-BE49-F238E27FC236}">
                <a16:creationId xmlns:a16="http://schemas.microsoft.com/office/drawing/2014/main" id="{31394E4E-CF84-2CD6-D9E7-220127E6DB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040" y="4150396"/>
            <a:ext cx="8081016" cy="2816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38579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38061D3A-B98E-292F-5979-A4565D2002E5}"/>
              </a:ext>
            </a:extLst>
          </p:cNvPr>
          <p:cNvSpPr txBox="1"/>
          <p:nvPr/>
        </p:nvSpPr>
        <p:spPr>
          <a:xfrm>
            <a:off x="1066800" y="748038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pic>
        <p:nvPicPr>
          <p:cNvPr id="7" name="Picture 2">
            <a:extLst>
              <a:ext uri="{FF2B5EF4-FFF2-40B4-BE49-F238E27FC236}">
                <a16:creationId xmlns:a16="http://schemas.microsoft.com/office/drawing/2014/main" id="{C7A0C934-644E-EA7E-547F-921F34AD70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538904"/>
            <a:ext cx="8839200" cy="2718896"/>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BA50D2F7-DC2F-4EC6-A5A5-23D771874D8A}"/>
              </a:ext>
            </a:extLst>
          </p:cNvPr>
          <p:cNvSpPr txBox="1"/>
          <p:nvPr/>
        </p:nvSpPr>
        <p:spPr>
          <a:xfrm>
            <a:off x="331696" y="857071"/>
            <a:ext cx="7594600" cy="1200329"/>
          </a:xfrm>
          <a:prstGeom prst="rect">
            <a:avLst/>
          </a:prstGeom>
          <a:noFill/>
        </p:spPr>
        <p:txBody>
          <a:bodyPr wrap="square">
            <a:spAutoFit/>
          </a:bodyPr>
          <a:lstStyle/>
          <a:p>
            <a:pPr algn="just"/>
            <a:r>
              <a:rPr lang="es-MX" b="0" i="0" dirty="0">
                <a:effectLst/>
                <a:latin typeface="-apple-system"/>
              </a:rPr>
              <a:t>Esta misma operación se efectúa para toda la tabla; es decir, cada columna deberá multiplicarse por </a:t>
            </a:r>
            <a:r>
              <a:rPr lang="es-MX" b="1" i="1" dirty="0" err="1">
                <a:effectLst/>
                <a:latin typeface="-apple-system"/>
              </a:rPr>
              <a:t>Cb</a:t>
            </a:r>
            <a:r>
              <a:rPr lang="es-MX" b="0" i="0" dirty="0">
                <a:effectLst/>
                <a:latin typeface="-apple-system"/>
              </a:rPr>
              <a:t>. Es recomendable utilizar otra tabla para registrar dichos valores. Al final, deberá sumar los sumar los valores de cada columna y totalizarlos en </a:t>
            </a:r>
            <a:r>
              <a:rPr lang="es-MX" b="1" i="1" dirty="0" err="1">
                <a:effectLst/>
                <a:latin typeface="-apple-system"/>
              </a:rPr>
              <a:t>Zj</a:t>
            </a:r>
            <a:r>
              <a:rPr lang="es-MX" b="0" i="0" dirty="0">
                <a:effectLst/>
                <a:latin typeface="-apple-system"/>
              </a:rPr>
              <a:t>. A esa tabla le llamaremos: </a:t>
            </a:r>
            <a:r>
              <a:rPr lang="es-MX" b="0" i="1" dirty="0">
                <a:effectLst/>
                <a:latin typeface="-apple-system"/>
              </a:rPr>
              <a:t>Tabla de productos de </a:t>
            </a:r>
            <a:r>
              <a:rPr lang="es-MX" b="0" i="1" dirty="0" err="1">
                <a:effectLst/>
                <a:latin typeface="-apple-system"/>
              </a:rPr>
              <a:t>Cb</a:t>
            </a:r>
            <a:r>
              <a:rPr lang="es-MX" b="0" i="1" dirty="0">
                <a:effectLst/>
                <a:latin typeface="-apple-system"/>
              </a:rPr>
              <a:t>:</a:t>
            </a:r>
            <a:endParaRPr lang="es-CO" dirty="0"/>
          </a:p>
        </p:txBody>
      </p:sp>
      <p:sp>
        <p:nvSpPr>
          <p:cNvPr id="10" name="CuadroTexto 9">
            <a:extLst>
              <a:ext uri="{FF2B5EF4-FFF2-40B4-BE49-F238E27FC236}">
                <a16:creationId xmlns:a16="http://schemas.microsoft.com/office/drawing/2014/main" id="{2DA91662-4CE7-F4C9-4E49-FB10C02DE12F}"/>
              </a:ext>
            </a:extLst>
          </p:cNvPr>
          <p:cNvSpPr txBox="1"/>
          <p:nvPr/>
        </p:nvSpPr>
        <p:spPr>
          <a:xfrm>
            <a:off x="2057400" y="5449562"/>
            <a:ext cx="4927600" cy="1477328"/>
          </a:xfrm>
          <a:prstGeom prst="rect">
            <a:avLst/>
          </a:prstGeom>
          <a:noFill/>
        </p:spPr>
        <p:txBody>
          <a:bodyPr wrap="square">
            <a:spAutoFit/>
          </a:bodyPr>
          <a:lstStyle/>
          <a:p>
            <a:pPr algn="just"/>
            <a:r>
              <a:rPr lang="es-MX" b="0" i="0" dirty="0">
                <a:effectLst/>
                <a:latin typeface="-apple-system"/>
              </a:rPr>
              <a:t>El objetivo de esta tabla anterior es determinar los valores de </a:t>
            </a:r>
            <a:r>
              <a:rPr lang="es-MX" b="1" i="1" dirty="0" err="1">
                <a:effectLst/>
                <a:latin typeface="-apple-system"/>
              </a:rPr>
              <a:t>Zj</a:t>
            </a:r>
            <a:r>
              <a:rPr lang="es-MX" b="1" i="1" dirty="0">
                <a:effectLst/>
                <a:latin typeface="-apple-system"/>
              </a:rPr>
              <a:t> </a:t>
            </a:r>
            <a:r>
              <a:rPr lang="es-MX" b="0" i="1" dirty="0">
                <a:effectLst/>
                <a:latin typeface="-apple-system"/>
              </a:rPr>
              <a:t>(Sumatoria de columnas)</a:t>
            </a:r>
            <a:r>
              <a:rPr lang="es-MX" b="0" i="0" dirty="0">
                <a:effectLst/>
                <a:latin typeface="-apple-system"/>
              </a:rPr>
              <a:t> y </a:t>
            </a:r>
            <a:r>
              <a:rPr lang="es-MX" b="1" i="1" dirty="0" err="1">
                <a:effectLst/>
                <a:latin typeface="-apple-system"/>
              </a:rPr>
              <a:t>Cj-Zj</a:t>
            </a:r>
            <a:r>
              <a:rPr lang="es-MX" b="1" i="1" dirty="0">
                <a:effectLst/>
                <a:latin typeface="-apple-system"/>
              </a:rPr>
              <a:t> </a:t>
            </a:r>
            <a:r>
              <a:rPr lang="es-MX" b="0" i="1" dirty="0">
                <a:effectLst/>
                <a:latin typeface="-apple-system"/>
              </a:rPr>
              <a:t>(Diferencia entre la fila </a:t>
            </a:r>
            <a:r>
              <a:rPr lang="es-MX" b="0" i="1" dirty="0" err="1">
                <a:effectLst/>
                <a:latin typeface="-apple-system"/>
              </a:rPr>
              <a:t>Cj</a:t>
            </a:r>
            <a:r>
              <a:rPr lang="es-MX" b="0" i="1" dirty="0">
                <a:effectLst/>
                <a:latin typeface="-apple-system"/>
              </a:rPr>
              <a:t> y la fila </a:t>
            </a:r>
            <a:r>
              <a:rPr lang="es-MX" b="0" i="1" dirty="0" err="1">
                <a:effectLst/>
                <a:latin typeface="-apple-system"/>
              </a:rPr>
              <a:t>Zj</a:t>
            </a:r>
            <a:r>
              <a:rPr lang="es-MX" b="0" i="1" dirty="0">
                <a:effectLst/>
                <a:latin typeface="-apple-system"/>
              </a:rPr>
              <a:t>)</a:t>
            </a:r>
            <a:r>
              <a:rPr lang="es-MX" b="0" i="0" dirty="0">
                <a:effectLst/>
                <a:latin typeface="-apple-system"/>
              </a:rPr>
              <a:t>, si ya los tenemos, podemos regresar a nuestra tabla de variables:</a:t>
            </a:r>
            <a:endParaRPr lang="es-CO" dirty="0"/>
          </a:p>
        </p:txBody>
      </p:sp>
    </p:spTree>
    <p:extLst>
      <p:ext uri="{BB962C8B-B14F-4D97-AF65-F5344CB8AC3E}">
        <p14:creationId xmlns:p14="http://schemas.microsoft.com/office/powerpoint/2010/main" val="998000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6" name="Picture 2" descr="iteracion1_SImplex">
            <a:extLst>
              <a:ext uri="{FF2B5EF4-FFF2-40B4-BE49-F238E27FC236}">
                <a16:creationId xmlns:a16="http://schemas.microsoft.com/office/drawing/2014/main" id="{5E2455DC-1E2D-7D53-C564-3408246A08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26053"/>
            <a:ext cx="10034909" cy="339834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8098C64-D788-384B-AC3F-119E67CC9EF9}"/>
              </a:ext>
            </a:extLst>
          </p:cNvPr>
          <p:cNvSpPr txBox="1"/>
          <p:nvPr/>
        </p:nvSpPr>
        <p:spPr>
          <a:xfrm>
            <a:off x="1295400" y="7456160"/>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9" name="CuadroTexto 8">
            <a:extLst>
              <a:ext uri="{FF2B5EF4-FFF2-40B4-BE49-F238E27FC236}">
                <a16:creationId xmlns:a16="http://schemas.microsoft.com/office/drawing/2014/main" id="{E5B1CAD6-47D6-5A75-C852-6CE1417F489A}"/>
              </a:ext>
            </a:extLst>
          </p:cNvPr>
          <p:cNvSpPr txBox="1"/>
          <p:nvPr/>
        </p:nvSpPr>
        <p:spPr>
          <a:xfrm>
            <a:off x="946116" y="4951941"/>
            <a:ext cx="8609093" cy="646331"/>
          </a:xfrm>
          <a:prstGeom prst="rect">
            <a:avLst/>
          </a:prstGeom>
          <a:noFill/>
        </p:spPr>
        <p:txBody>
          <a:bodyPr wrap="square">
            <a:spAutoFit/>
          </a:bodyPr>
          <a:lstStyle/>
          <a:p>
            <a:r>
              <a:rPr lang="es-MX" b="0" i="0" dirty="0">
                <a:effectLst/>
                <a:latin typeface="+mj-lt"/>
              </a:rPr>
              <a:t>De esta manera se culmina la primera iteración, este paso se repetirá cuantas veces sea necesario y solo se dará por terminado el método según los siguientes criterios.</a:t>
            </a:r>
            <a:endParaRPr lang="es-CO" dirty="0">
              <a:latin typeface="+mj-lt"/>
            </a:endParaRPr>
          </a:p>
        </p:txBody>
      </p:sp>
      <p:graphicFrame>
        <p:nvGraphicFramePr>
          <p:cNvPr id="10" name="Tabla 9">
            <a:extLst>
              <a:ext uri="{FF2B5EF4-FFF2-40B4-BE49-F238E27FC236}">
                <a16:creationId xmlns:a16="http://schemas.microsoft.com/office/drawing/2014/main" id="{C070401B-F2B7-7C60-67C7-5C813920638F}"/>
              </a:ext>
            </a:extLst>
          </p:cNvPr>
          <p:cNvGraphicFramePr>
            <a:graphicFrameLocks noGrp="1"/>
          </p:cNvGraphicFramePr>
          <p:nvPr>
            <p:extLst>
              <p:ext uri="{D42A27DB-BD31-4B8C-83A1-F6EECF244321}">
                <p14:modId xmlns:p14="http://schemas.microsoft.com/office/powerpoint/2010/main" val="3820686137"/>
              </p:ext>
            </p:extLst>
          </p:nvPr>
        </p:nvGraphicFramePr>
        <p:xfrm>
          <a:off x="1813166" y="5908393"/>
          <a:ext cx="6055980" cy="1150225"/>
        </p:xfrm>
        <a:graphic>
          <a:graphicData uri="http://schemas.openxmlformats.org/drawingml/2006/table">
            <a:tbl>
              <a:tblPr/>
              <a:tblGrid>
                <a:gridCol w="3027990">
                  <a:extLst>
                    <a:ext uri="{9D8B030D-6E8A-4147-A177-3AD203B41FA5}">
                      <a16:colId xmlns:a16="http://schemas.microsoft.com/office/drawing/2014/main" val="438798982"/>
                    </a:ext>
                  </a:extLst>
                </a:gridCol>
                <a:gridCol w="3027990">
                  <a:extLst>
                    <a:ext uri="{9D8B030D-6E8A-4147-A177-3AD203B41FA5}">
                      <a16:colId xmlns:a16="http://schemas.microsoft.com/office/drawing/2014/main" val="804779517"/>
                    </a:ext>
                  </a:extLst>
                </a:gridCol>
              </a:tblGrid>
              <a:tr h="406787">
                <a:tc>
                  <a:txBody>
                    <a:bodyPr/>
                    <a:lstStyle/>
                    <a:p>
                      <a:pPr algn="ctr"/>
                      <a:r>
                        <a:rPr lang="es-CO" b="1" dirty="0">
                          <a:effectLst/>
                        </a:rPr>
                        <a:t>MAXIMIZAR</a:t>
                      </a:r>
                      <a:endParaRPr lang="es-CO" dirty="0">
                        <a:effectLst/>
                      </a:endParaRPr>
                    </a:p>
                  </a:txBody>
                  <a:tcPr marL="28575" marR="28575" marT="28575" marB="28575" anchor="ctr">
                    <a:lnL>
                      <a:noFill/>
                    </a:lnL>
                    <a:lnR>
                      <a:noFill/>
                    </a:lnR>
                    <a:lnT>
                      <a:noFill/>
                    </a:lnT>
                    <a:lnB>
                      <a:noFill/>
                    </a:lnB>
                  </a:tcPr>
                </a:tc>
                <a:tc>
                  <a:txBody>
                    <a:bodyPr/>
                    <a:lstStyle/>
                    <a:p>
                      <a:pPr algn="ctr"/>
                      <a:r>
                        <a:rPr lang="es-CO" b="1" dirty="0">
                          <a:effectLst/>
                        </a:rPr>
                        <a:t>MINIMIZAR</a:t>
                      </a:r>
                      <a:endParaRPr lang="es-CO" dirty="0">
                        <a:effectLst/>
                      </a:endParaRPr>
                    </a:p>
                  </a:txBody>
                  <a:tcPr marL="28575" marR="28575" marT="28575" marB="28575" anchor="ctr">
                    <a:lnL>
                      <a:noFill/>
                    </a:lnL>
                    <a:lnR>
                      <a:noFill/>
                    </a:lnR>
                    <a:lnT>
                      <a:noFill/>
                    </a:lnT>
                    <a:lnB>
                      <a:noFill/>
                    </a:lnB>
                  </a:tcPr>
                </a:tc>
                <a:extLst>
                  <a:ext uri="{0D108BD9-81ED-4DB2-BD59-A6C34878D82A}">
                    <a16:rowId xmlns:a16="http://schemas.microsoft.com/office/drawing/2014/main" val="1213381653"/>
                  </a:ext>
                </a:extLst>
              </a:tr>
              <a:tr h="743438">
                <a:tc>
                  <a:txBody>
                    <a:bodyPr/>
                    <a:lstStyle/>
                    <a:p>
                      <a:pPr algn="ctr"/>
                      <a:r>
                        <a:rPr lang="es-MX" dirty="0">
                          <a:effectLst/>
                        </a:rPr>
                        <a:t>Cuando todos los </a:t>
                      </a:r>
                      <a:r>
                        <a:rPr lang="es-MX" dirty="0" err="1">
                          <a:effectLst/>
                        </a:rPr>
                        <a:t>Cj</a:t>
                      </a:r>
                      <a:r>
                        <a:rPr lang="es-MX" dirty="0">
                          <a:effectLst/>
                        </a:rPr>
                        <a:t> – </a:t>
                      </a:r>
                      <a:r>
                        <a:rPr lang="es-MX" dirty="0" err="1">
                          <a:effectLst/>
                        </a:rPr>
                        <a:t>Zj</a:t>
                      </a:r>
                      <a:r>
                        <a:rPr lang="es-MX" dirty="0">
                          <a:effectLst/>
                        </a:rPr>
                        <a:t> </a:t>
                      </a:r>
                    </a:p>
                    <a:p>
                      <a:pPr algn="ctr"/>
                      <a:r>
                        <a:rPr lang="es-MX" dirty="0">
                          <a:effectLst/>
                        </a:rPr>
                        <a:t>sean &lt;= 0</a:t>
                      </a:r>
                    </a:p>
                  </a:txBody>
                  <a:tcPr marL="28575" marR="28575" marT="28575" marB="28575" anchor="ctr">
                    <a:lnL>
                      <a:noFill/>
                    </a:lnL>
                    <a:lnR>
                      <a:noFill/>
                    </a:lnR>
                    <a:lnT>
                      <a:noFill/>
                    </a:lnT>
                    <a:lnB>
                      <a:noFill/>
                    </a:lnB>
                  </a:tcPr>
                </a:tc>
                <a:tc>
                  <a:txBody>
                    <a:bodyPr/>
                    <a:lstStyle/>
                    <a:p>
                      <a:pPr algn="ctr"/>
                      <a:r>
                        <a:rPr lang="es-MX" dirty="0">
                          <a:effectLst/>
                        </a:rPr>
                        <a:t>Cuando todos los </a:t>
                      </a:r>
                      <a:r>
                        <a:rPr lang="es-MX" dirty="0" err="1">
                          <a:effectLst/>
                        </a:rPr>
                        <a:t>Cj</a:t>
                      </a:r>
                      <a:r>
                        <a:rPr lang="es-MX" dirty="0">
                          <a:effectLst/>
                        </a:rPr>
                        <a:t> – </a:t>
                      </a:r>
                      <a:r>
                        <a:rPr lang="es-MX" dirty="0" err="1">
                          <a:effectLst/>
                        </a:rPr>
                        <a:t>Zj</a:t>
                      </a:r>
                      <a:r>
                        <a:rPr lang="es-MX" dirty="0">
                          <a:effectLst/>
                        </a:rPr>
                        <a:t> </a:t>
                      </a:r>
                    </a:p>
                    <a:p>
                      <a:pPr algn="ctr"/>
                      <a:r>
                        <a:rPr lang="es-MX" dirty="0">
                          <a:effectLst/>
                        </a:rPr>
                        <a:t>sean &gt;= 0</a:t>
                      </a:r>
                    </a:p>
                  </a:txBody>
                  <a:tcPr marL="28575" marR="28575" marT="28575" marB="28575" anchor="ctr">
                    <a:lnL>
                      <a:noFill/>
                    </a:lnL>
                    <a:lnR>
                      <a:noFill/>
                    </a:lnR>
                    <a:lnT>
                      <a:noFill/>
                    </a:lnT>
                    <a:lnB>
                      <a:noFill/>
                    </a:lnB>
                  </a:tcPr>
                </a:tc>
                <a:extLst>
                  <a:ext uri="{0D108BD9-81ED-4DB2-BD59-A6C34878D82A}">
                    <a16:rowId xmlns:a16="http://schemas.microsoft.com/office/drawing/2014/main" val="4224182750"/>
                  </a:ext>
                </a:extLst>
              </a:tr>
            </a:tbl>
          </a:graphicData>
        </a:graphic>
      </p:graphicFrame>
    </p:spTree>
    <p:extLst>
      <p:ext uri="{BB962C8B-B14F-4D97-AF65-F5344CB8AC3E}">
        <p14:creationId xmlns:p14="http://schemas.microsoft.com/office/powerpoint/2010/main" val="240925424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6" name="Picture 2" descr="Metodo Simplex">
            <a:extLst>
              <a:ext uri="{FF2B5EF4-FFF2-40B4-BE49-F238E27FC236}">
                <a16:creationId xmlns:a16="http://schemas.microsoft.com/office/drawing/2014/main" id="{D4304BDB-8B8C-27E8-142E-73DDE5644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143000"/>
            <a:ext cx="9052018" cy="62984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9BC2891A-C22F-61C5-8BFA-081FB551AA77}"/>
              </a:ext>
            </a:extLst>
          </p:cNvPr>
          <p:cNvSpPr>
            <a:spLocks noChangeArrowheads="1"/>
          </p:cNvSpPr>
          <p:nvPr/>
        </p:nvSpPr>
        <p:spPr bwMode="auto">
          <a:xfrm>
            <a:off x="1174332" y="179505"/>
            <a:ext cx="6122519" cy="11018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3308" tIns="0" rIns="0" bIns="26820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b="0"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b="0" i="0" u="none" strike="noStrike" cap="none" normalizeH="0" baseline="0" dirty="0">
                <a:ln>
                  <a:noFill/>
                </a:ln>
                <a:effectLst/>
                <a:latin typeface="+mj-lt"/>
              </a:rPr>
              <a:t>Continuamos con las iteraciones para lo cual tenemos que repetir los pasos anteriores.</a:t>
            </a:r>
          </a:p>
        </p:txBody>
      </p:sp>
      <p:sp>
        <p:nvSpPr>
          <p:cNvPr id="9" name="CuadroTexto 8">
            <a:extLst>
              <a:ext uri="{FF2B5EF4-FFF2-40B4-BE49-F238E27FC236}">
                <a16:creationId xmlns:a16="http://schemas.microsoft.com/office/drawing/2014/main" id="{D708D64D-3DDB-4979-01C6-F229577FD4E9}"/>
              </a:ext>
            </a:extLst>
          </p:cNvPr>
          <p:cNvSpPr txBox="1"/>
          <p:nvPr/>
        </p:nvSpPr>
        <p:spPr>
          <a:xfrm>
            <a:off x="976160" y="744228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Tree>
    <p:extLst>
      <p:ext uri="{BB962C8B-B14F-4D97-AF65-F5344CB8AC3E}">
        <p14:creationId xmlns:p14="http://schemas.microsoft.com/office/powerpoint/2010/main" val="324079839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63084DB9-BAC6-9C2D-4899-775BE161E681}"/>
              </a:ext>
            </a:extLst>
          </p:cNvPr>
          <p:cNvSpPr txBox="1"/>
          <p:nvPr/>
        </p:nvSpPr>
        <p:spPr>
          <a:xfrm>
            <a:off x="1371600" y="7411669"/>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3B04FF41-DFF8-56B7-DFFF-4790EA065085}"/>
              </a:ext>
            </a:extLst>
          </p:cNvPr>
          <p:cNvSpPr txBox="1"/>
          <p:nvPr/>
        </p:nvSpPr>
        <p:spPr>
          <a:xfrm>
            <a:off x="685800" y="729948"/>
            <a:ext cx="4927600" cy="369332"/>
          </a:xfrm>
          <a:prstGeom prst="rect">
            <a:avLst/>
          </a:prstGeom>
          <a:noFill/>
        </p:spPr>
        <p:txBody>
          <a:bodyPr wrap="square">
            <a:spAutoFit/>
          </a:bodyPr>
          <a:lstStyle/>
          <a:p>
            <a:r>
              <a:rPr lang="es-MX" b="0" i="0" dirty="0">
                <a:solidFill>
                  <a:srgbClr val="2C2F34"/>
                </a:solidFill>
                <a:effectLst/>
                <a:latin typeface="-apple-system"/>
              </a:rPr>
              <a:t>Veamos como queda la tabla:</a:t>
            </a:r>
            <a:endParaRPr lang="es-CO" dirty="0"/>
          </a:p>
        </p:txBody>
      </p:sp>
      <p:sp>
        <p:nvSpPr>
          <p:cNvPr id="9" name="CuadroTexto 8">
            <a:extLst>
              <a:ext uri="{FF2B5EF4-FFF2-40B4-BE49-F238E27FC236}">
                <a16:creationId xmlns:a16="http://schemas.microsoft.com/office/drawing/2014/main" id="{EA9AF39A-53BF-6CC7-1ECF-6C125D5C4C4E}"/>
              </a:ext>
            </a:extLst>
          </p:cNvPr>
          <p:cNvSpPr txBox="1"/>
          <p:nvPr/>
        </p:nvSpPr>
        <p:spPr>
          <a:xfrm>
            <a:off x="569709" y="1882320"/>
            <a:ext cx="7337537" cy="3139321"/>
          </a:xfrm>
          <a:prstGeom prst="rect">
            <a:avLst/>
          </a:prstGeom>
          <a:noFill/>
        </p:spPr>
        <p:txBody>
          <a:bodyPr wrap="square">
            <a:spAutoFit/>
          </a:bodyPr>
          <a:lstStyle/>
          <a:p>
            <a:pPr algn="just"/>
            <a:r>
              <a:rPr lang="es-MX" b="0" i="0" dirty="0">
                <a:solidFill>
                  <a:srgbClr val="2C2F34"/>
                </a:solidFill>
                <a:effectLst/>
                <a:latin typeface="-apple-system"/>
              </a:rPr>
              <a:t>En esta última iteración podemos observar que se cumple con la consigna </a:t>
            </a:r>
            <a:r>
              <a:rPr lang="es-MX" b="1" i="1" dirty="0" err="1">
                <a:solidFill>
                  <a:srgbClr val="2C2F34"/>
                </a:solidFill>
                <a:effectLst/>
                <a:latin typeface="-apple-system"/>
              </a:rPr>
              <a:t>Cj</a:t>
            </a:r>
            <a:r>
              <a:rPr lang="es-MX" b="1" i="1" dirty="0">
                <a:solidFill>
                  <a:srgbClr val="2C2F34"/>
                </a:solidFill>
                <a:effectLst/>
                <a:latin typeface="-apple-system"/>
              </a:rPr>
              <a:t> – </a:t>
            </a:r>
            <a:r>
              <a:rPr lang="es-MX" b="1" i="1" dirty="0" err="1">
                <a:solidFill>
                  <a:srgbClr val="2C2F34"/>
                </a:solidFill>
                <a:effectLst/>
                <a:latin typeface="-apple-system"/>
              </a:rPr>
              <a:t>Zj</a:t>
            </a:r>
            <a:r>
              <a:rPr lang="es-MX" b="1" i="1" dirty="0">
                <a:solidFill>
                  <a:srgbClr val="2C2F34"/>
                </a:solidFill>
                <a:effectLst/>
                <a:latin typeface="-apple-system"/>
              </a:rPr>
              <a:t> &lt;= 0</a:t>
            </a:r>
            <a:r>
              <a:rPr lang="es-MX" b="0" i="0" dirty="0">
                <a:solidFill>
                  <a:srgbClr val="2C2F34"/>
                </a:solidFill>
                <a:effectLst/>
                <a:latin typeface="-apple-system"/>
              </a:rPr>
              <a:t>, para ejercicios cuya función objetivo sea «Maximizar», por ende hemos llegado a la respuesta óptima.</a:t>
            </a:r>
          </a:p>
          <a:p>
            <a:pPr algn="ctr"/>
            <a:endParaRPr lang="es-MX" b="0" i="0" dirty="0">
              <a:solidFill>
                <a:srgbClr val="2C2F34"/>
              </a:solidFill>
              <a:effectLst/>
              <a:latin typeface="-apple-system"/>
            </a:endParaRPr>
          </a:p>
          <a:p>
            <a:pPr algn="ctr"/>
            <a:r>
              <a:rPr lang="es-MX" b="1" i="0" dirty="0">
                <a:solidFill>
                  <a:srgbClr val="2C2F34"/>
                </a:solidFill>
                <a:effectLst/>
                <a:latin typeface="-apple-system"/>
              </a:rPr>
              <a:t>X</a:t>
            </a:r>
            <a:r>
              <a:rPr lang="es-MX" b="1" i="0" baseline="-25000" dirty="0">
                <a:solidFill>
                  <a:srgbClr val="2C2F34"/>
                </a:solidFill>
                <a:effectLst/>
                <a:latin typeface="-apple-system"/>
              </a:rPr>
              <a:t>2</a:t>
            </a:r>
            <a:r>
              <a:rPr lang="es-MX" b="1" i="0" dirty="0">
                <a:solidFill>
                  <a:srgbClr val="2C2F34"/>
                </a:solidFill>
                <a:effectLst/>
                <a:latin typeface="-apple-system"/>
              </a:rPr>
              <a:t> =</a:t>
            </a:r>
            <a:r>
              <a:rPr lang="es-MX" b="0" i="0" dirty="0">
                <a:solidFill>
                  <a:srgbClr val="2C2F34"/>
                </a:solidFill>
                <a:effectLst/>
                <a:latin typeface="-apple-system"/>
              </a:rPr>
              <a:t> 7</a:t>
            </a:r>
          </a:p>
          <a:p>
            <a:pPr algn="ctr"/>
            <a:r>
              <a:rPr lang="es-MX" b="1" i="0" dirty="0">
                <a:solidFill>
                  <a:srgbClr val="2C2F34"/>
                </a:solidFill>
                <a:effectLst/>
                <a:latin typeface="-apple-system"/>
              </a:rPr>
              <a:t>X</a:t>
            </a:r>
            <a:r>
              <a:rPr lang="es-MX" b="1" i="0" baseline="-25000" dirty="0">
                <a:solidFill>
                  <a:srgbClr val="2C2F34"/>
                </a:solidFill>
                <a:effectLst/>
                <a:latin typeface="-apple-system"/>
              </a:rPr>
              <a:t>3</a:t>
            </a:r>
            <a:r>
              <a:rPr lang="es-MX" b="1" i="0" dirty="0">
                <a:solidFill>
                  <a:srgbClr val="2C2F34"/>
                </a:solidFill>
                <a:effectLst/>
                <a:latin typeface="-apple-system"/>
              </a:rPr>
              <a:t> =</a:t>
            </a:r>
            <a:r>
              <a:rPr lang="es-MX" b="0" i="0" dirty="0">
                <a:solidFill>
                  <a:srgbClr val="2C2F34"/>
                </a:solidFill>
                <a:effectLst/>
                <a:latin typeface="-apple-system"/>
              </a:rPr>
              <a:t> 6</a:t>
            </a:r>
          </a:p>
          <a:p>
            <a:pPr algn="ctr"/>
            <a:r>
              <a:rPr lang="es-MX" b="1" i="0" dirty="0">
                <a:solidFill>
                  <a:srgbClr val="2C2F34"/>
                </a:solidFill>
                <a:effectLst/>
                <a:latin typeface="-apple-system"/>
              </a:rPr>
              <a:t>X</a:t>
            </a:r>
            <a:r>
              <a:rPr lang="es-MX" b="1" i="0" baseline="-25000" dirty="0">
                <a:solidFill>
                  <a:srgbClr val="2C2F34"/>
                </a:solidFill>
                <a:effectLst/>
                <a:latin typeface="-apple-system"/>
              </a:rPr>
              <a:t>4</a:t>
            </a:r>
            <a:r>
              <a:rPr lang="es-MX" b="1" i="0" dirty="0">
                <a:solidFill>
                  <a:srgbClr val="2C2F34"/>
                </a:solidFill>
                <a:effectLst/>
                <a:latin typeface="-apple-system"/>
              </a:rPr>
              <a:t> =</a:t>
            </a:r>
            <a:r>
              <a:rPr lang="es-MX" b="0" i="0" dirty="0">
                <a:solidFill>
                  <a:srgbClr val="2C2F34"/>
                </a:solidFill>
                <a:effectLst/>
                <a:latin typeface="-apple-system"/>
              </a:rPr>
              <a:t> 4</a:t>
            </a:r>
          </a:p>
          <a:p>
            <a:pPr algn="ctr"/>
            <a:endParaRPr lang="es-MX" b="0" i="0" dirty="0">
              <a:solidFill>
                <a:srgbClr val="2C2F34"/>
              </a:solidFill>
              <a:effectLst/>
              <a:latin typeface="-apple-system"/>
            </a:endParaRPr>
          </a:p>
          <a:p>
            <a:pPr algn="ctr"/>
            <a:r>
              <a:rPr lang="es-MX" b="1" i="0" dirty="0">
                <a:solidFill>
                  <a:srgbClr val="2C2F34"/>
                </a:solidFill>
                <a:effectLst/>
                <a:latin typeface="-apple-system"/>
              </a:rPr>
              <a:t>S</a:t>
            </a:r>
            <a:r>
              <a:rPr lang="es-MX" b="1" i="0" baseline="-25000" dirty="0">
                <a:solidFill>
                  <a:srgbClr val="2C2F34"/>
                </a:solidFill>
                <a:effectLst/>
                <a:latin typeface="-apple-system"/>
              </a:rPr>
              <a:t>1</a:t>
            </a:r>
            <a:r>
              <a:rPr lang="es-MX" b="1" i="0" dirty="0">
                <a:solidFill>
                  <a:srgbClr val="2C2F34"/>
                </a:solidFill>
                <a:effectLst/>
                <a:latin typeface="-apple-system"/>
              </a:rPr>
              <a:t> =</a:t>
            </a:r>
            <a:r>
              <a:rPr lang="es-MX" b="0" i="0" dirty="0">
                <a:solidFill>
                  <a:srgbClr val="2C2F34"/>
                </a:solidFill>
                <a:effectLst/>
                <a:latin typeface="-apple-system"/>
              </a:rPr>
              <a:t> 3 (Cantidad de piezas rectangulares de 8 pines sin utilizar =3)</a:t>
            </a:r>
          </a:p>
          <a:p>
            <a:pPr algn="ctr"/>
            <a:endParaRPr lang="es-MX" b="0" i="0" dirty="0">
              <a:solidFill>
                <a:srgbClr val="2C2F34"/>
              </a:solidFill>
              <a:effectLst/>
              <a:latin typeface="-apple-system"/>
            </a:endParaRPr>
          </a:p>
          <a:p>
            <a:pPr algn="ctr"/>
            <a:r>
              <a:rPr lang="es-MX" b="1" i="0" dirty="0">
                <a:solidFill>
                  <a:srgbClr val="2C2F34"/>
                </a:solidFill>
                <a:effectLst/>
                <a:latin typeface="-apple-system"/>
              </a:rPr>
              <a:t>Función Objetivo</a:t>
            </a:r>
            <a:r>
              <a:rPr lang="es-MX" b="0" i="0" dirty="0">
                <a:solidFill>
                  <a:srgbClr val="2C2F34"/>
                </a:solidFill>
                <a:effectLst/>
                <a:latin typeface="-apple-system"/>
              </a:rPr>
              <a:t>: $ 340000</a:t>
            </a:r>
          </a:p>
        </p:txBody>
      </p:sp>
      <p:sp>
        <p:nvSpPr>
          <p:cNvPr id="10" name="CuadroTexto 9">
            <a:extLst>
              <a:ext uri="{FF2B5EF4-FFF2-40B4-BE49-F238E27FC236}">
                <a16:creationId xmlns:a16="http://schemas.microsoft.com/office/drawing/2014/main" id="{E2D1968B-A5D7-D3A6-DA4D-22417D981B74}"/>
              </a:ext>
            </a:extLst>
          </p:cNvPr>
          <p:cNvSpPr txBox="1"/>
          <p:nvPr/>
        </p:nvSpPr>
        <p:spPr>
          <a:xfrm>
            <a:off x="1303471" y="5477991"/>
            <a:ext cx="6419106" cy="1477328"/>
          </a:xfrm>
          <a:prstGeom prst="rect">
            <a:avLst/>
          </a:prstGeom>
          <a:noFill/>
        </p:spPr>
        <p:txBody>
          <a:bodyPr wrap="square">
            <a:spAutoFit/>
          </a:bodyPr>
          <a:lstStyle/>
          <a:p>
            <a:pPr algn="just"/>
            <a:r>
              <a:rPr lang="es-MX" b="0" i="0" dirty="0">
                <a:effectLst/>
                <a:latin typeface="-apple-system"/>
              </a:rPr>
              <a:t>Sin embargo una vez finalizado el Método Simplex se debe observar una matriz identidad en el rectángulo determinado por las variables de decisión (líneas punteadas), el hecho de que en este caso no se muestre la matriz identidad significa que existe una solución óptima alterna.</a:t>
            </a:r>
            <a:endParaRPr lang="es-CO" dirty="0"/>
          </a:p>
        </p:txBody>
      </p:sp>
    </p:spTree>
    <p:extLst>
      <p:ext uri="{BB962C8B-B14F-4D97-AF65-F5344CB8AC3E}">
        <p14:creationId xmlns:p14="http://schemas.microsoft.com/office/powerpoint/2010/main" val="3887819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sp>
        <p:nvSpPr>
          <p:cNvPr id="6" name="CuadroTexto 5">
            <a:extLst>
              <a:ext uri="{FF2B5EF4-FFF2-40B4-BE49-F238E27FC236}">
                <a16:creationId xmlns:a16="http://schemas.microsoft.com/office/drawing/2014/main" id="{543919B8-DBF9-3057-65A0-F186291E8995}"/>
              </a:ext>
            </a:extLst>
          </p:cNvPr>
          <p:cNvSpPr txBox="1"/>
          <p:nvPr/>
        </p:nvSpPr>
        <p:spPr>
          <a:xfrm>
            <a:off x="1111729" y="748038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pic>
        <p:nvPicPr>
          <p:cNvPr id="7" name="Picture 2" descr="simplex_solucion alternativa">
            <a:extLst>
              <a:ext uri="{FF2B5EF4-FFF2-40B4-BE49-F238E27FC236}">
                <a16:creationId xmlns:a16="http://schemas.microsoft.com/office/drawing/2014/main" id="{D3534831-6EE8-E686-9A28-38F31C65A9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244362"/>
            <a:ext cx="8686800" cy="3242038"/>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19D420C0-66B8-BC02-0F35-B2BDD86DC28F}"/>
              </a:ext>
            </a:extLst>
          </p:cNvPr>
          <p:cNvSpPr txBox="1"/>
          <p:nvPr/>
        </p:nvSpPr>
        <p:spPr>
          <a:xfrm>
            <a:off x="1752600" y="5575458"/>
            <a:ext cx="5845710" cy="1477328"/>
          </a:xfrm>
          <a:prstGeom prst="rect">
            <a:avLst/>
          </a:prstGeom>
          <a:noFill/>
        </p:spPr>
        <p:txBody>
          <a:bodyPr wrap="square">
            <a:spAutoFit/>
          </a:bodyPr>
          <a:lstStyle/>
          <a:p>
            <a:pPr algn="just"/>
            <a:r>
              <a:rPr lang="es-MX" b="0" i="0" dirty="0">
                <a:solidFill>
                  <a:srgbClr val="2C2F34"/>
                </a:solidFill>
                <a:effectLst/>
                <a:latin typeface="-apple-system"/>
              </a:rPr>
              <a:t>La manera de llegar a la otra solución consiste en alterar el orden en que cada una de las variables entró a la solución básica, recordemos que el proceso fue decidido al azar debido a la igualdad en el </a:t>
            </a:r>
            <a:r>
              <a:rPr lang="es-MX" b="1" i="1" dirty="0" err="1">
                <a:solidFill>
                  <a:srgbClr val="2C2F34"/>
                </a:solidFill>
                <a:effectLst/>
                <a:latin typeface="-apple-system"/>
              </a:rPr>
              <a:t>Cj</a:t>
            </a:r>
            <a:r>
              <a:rPr lang="es-MX" b="1" i="1" dirty="0">
                <a:solidFill>
                  <a:srgbClr val="2C2F34"/>
                </a:solidFill>
                <a:effectLst/>
                <a:latin typeface="-apple-system"/>
              </a:rPr>
              <a:t> – </a:t>
            </a:r>
            <a:r>
              <a:rPr lang="es-MX" b="1" i="1" dirty="0" err="1">
                <a:solidFill>
                  <a:srgbClr val="2C2F34"/>
                </a:solidFill>
                <a:effectLst/>
                <a:latin typeface="-apple-system"/>
              </a:rPr>
              <a:t>Zj</a:t>
            </a:r>
            <a:r>
              <a:rPr lang="es-MX" b="0" i="0" dirty="0">
                <a:solidFill>
                  <a:srgbClr val="2C2F34"/>
                </a:solidFill>
                <a:effectLst/>
                <a:latin typeface="-apple-system"/>
              </a:rPr>
              <a:t> del tabulado inicial. Aquí les presentamos una de las maneras de llegar a la otra solución.</a:t>
            </a:r>
            <a:endParaRPr lang="es-CO" dirty="0"/>
          </a:p>
        </p:txBody>
      </p:sp>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Tree>
    <p:extLst>
      <p:ext uri="{BB962C8B-B14F-4D97-AF65-F5344CB8AC3E}">
        <p14:creationId xmlns:p14="http://schemas.microsoft.com/office/powerpoint/2010/main" val="1166359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114300"/>
            <a:ext cx="10058400" cy="386484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485"/>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240" y="750038"/>
            <a:ext cx="4506156" cy="1822715"/>
          </a:xfrm>
          <a:prstGeom prst="rect">
            <a:avLst/>
          </a:prstGeom>
        </p:spPr>
      </p:pic>
      <p:grpSp>
        <p:nvGrpSpPr>
          <p:cNvPr id="2" name="Grupo 1"/>
          <p:cNvGrpSpPr/>
          <p:nvPr/>
        </p:nvGrpSpPr>
        <p:grpSpPr>
          <a:xfrm>
            <a:off x="3122735" y="2711645"/>
            <a:ext cx="5258827" cy="3552876"/>
            <a:chOff x="3844276" y="1678843"/>
            <a:chExt cx="6374336" cy="4306516"/>
          </a:xfrm>
        </p:grpSpPr>
        <p:pic>
          <p:nvPicPr>
            <p:cNvPr id="9" name="Imagen 8"/>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39124" y="2057378"/>
              <a:ext cx="3313967" cy="3130062"/>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12" name="CuadroTexto 11"/>
            <p:cNvSpPr txBox="1"/>
            <p:nvPr/>
          </p:nvSpPr>
          <p:spPr>
            <a:xfrm>
              <a:off x="4239123" y="3293911"/>
              <a:ext cx="3313967" cy="484982"/>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rPr>
                <a:t>MÉTODO SIMPLEX</a:t>
              </a:r>
            </a:p>
          </p:txBody>
        </p:sp>
      </p:grpSp>
      <p:pic>
        <p:nvPicPr>
          <p:cNvPr id="13" name="Imagen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0078" y="2303687"/>
            <a:ext cx="4178323" cy="5190808"/>
          </a:xfrm>
          <a:prstGeom prst="rect">
            <a:avLst/>
          </a:prstGeom>
        </p:spPr>
      </p:pic>
    </p:spTree>
    <p:extLst>
      <p:ext uri="{BB962C8B-B14F-4D97-AF65-F5344CB8AC3E}">
        <p14:creationId xmlns:p14="http://schemas.microsoft.com/office/powerpoint/2010/main" val="120450092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sp>
        <p:nvSpPr>
          <p:cNvPr id="6" name="CuadroTexto 5">
            <a:extLst>
              <a:ext uri="{FF2B5EF4-FFF2-40B4-BE49-F238E27FC236}">
                <a16:creationId xmlns:a16="http://schemas.microsoft.com/office/drawing/2014/main" id="{1D9FADD3-DC22-EC3F-0551-93631313944E}"/>
              </a:ext>
            </a:extLst>
          </p:cNvPr>
          <p:cNvSpPr txBox="1"/>
          <p:nvPr/>
        </p:nvSpPr>
        <p:spPr>
          <a:xfrm>
            <a:off x="904878" y="749943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pic>
        <p:nvPicPr>
          <p:cNvPr id="7" name="Imagen 6">
            <a:extLst>
              <a:ext uri="{FF2B5EF4-FFF2-40B4-BE49-F238E27FC236}">
                <a16:creationId xmlns:a16="http://schemas.microsoft.com/office/drawing/2014/main" id="{6B54A7D4-8DFD-08BE-FB9A-A9DD93451B4E}"/>
              </a:ext>
            </a:extLst>
          </p:cNvPr>
          <p:cNvPicPr>
            <a:picLocks noChangeAspect="1"/>
          </p:cNvPicPr>
          <p:nvPr/>
        </p:nvPicPr>
        <p:blipFill>
          <a:blip r:embed="rId3"/>
          <a:stretch>
            <a:fillRect/>
          </a:stretch>
        </p:blipFill>
        <p:spPr>
          <a:xfrm>
            <a:off x="839360" y="316240"/>
            <a:ext cx="8533240" cy="7209970"/>
          </a:xfrm>
          <a:prstGeom prst="rect">
            <a:avLst/>
          </a:prstGeom>
        </p:spPr>
      </p:pic>
    </p:spTree>
    <p:extLst>
      <p:ext uri="{BB962C8B-B14F-4D97-AF65-F5344CB8AC3E}">
        <p14:creationId xmlns:p14="http://schemas.microsoft.com/office/powerpoint/2010/main" val="232363019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9DD97935-99DC-DA27-5ADC-5F32469A0725}"/>
              </a:ext>
            </a:extLst>
          </p:cNvPr>
          <p:cNvSpPr txBox="1"/>
          <p:nvPr/>
        </p:nvSpPr>
        <p:spPr>
          <a:xfrm>
            <a:off x="1143316" y="738513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A77DE930-C8BA-9837-9754-C5A86EDBEA5B}"/>
              </a:ext>
            </a:extLst>
          </p:cNvPr>
          <p:cNvSpPr txBox="1"/>
          <p:nvPr/>
        </p:nvSpPr>
        <p:spPr>
          <a:xfrm>
            <a:off x="1379294" y="2485995"/>
            <a:ext cx="7299812" cy="3416320"/>
          </a:xfrm>
          <a:prstGeom prst="rect">
            <a:avLst/>
          </a:prstGeom>
          <a:noFill/>
        </p:spPr>
        <p:txBody>
          <a:bodyPr wrap="square">
            <a:spAutoFit/>
          </a:bodyPr>
          <a:lstStyle/>
          <a:p>
            <a:pPr algn="just"/>
            <a:r>
              <a:rPr lang="es-MX" b="0" i="0" dirty="0">
                <a:effectLst/>
                <a:latin typeface="-apple-system"/>
              </a:rPr>
              <a:t>Podemos observar como existe una solución óptima alternativa en la cual la combinación de variables es distinta y existe un menor consumo de recursos, dado que el hecho de que se encuentre la variable «S1» en la solución óptima con un coeficiente de «3» significa que se presenta una holgura de 3 unidades del recurso (pieza rectangular de 8 pines).</a:t>
            </a:r>
          </a:p>
          <a:p>
            <a:pPr algn="l"/>
            <a:endParaRPr lang="es-MX" b="0" i="0" dirty="0">
              <a:effectLst/>
              <a:latin typeface="-apple-system"/>
            </a:endParaRPr>
          </a:p>
          <a:p>
            <a:pPr algn="ctr"/>
            <a:r>
              <a:rPr lang="es-MX" b="1" i="0" dirty="0">
                <a:effectLst/>
                <a:latin typeface="-apple-system"/>
              </a:rPr>
              <a:t>X</a:t>
            </a:r>
            <a:r>
              <a:rPr lang="es-MX" b="1" i="0" baseline="-25000" dirty="0">
                <a:effectLst/>
                <a:latin typeface="-apple-system"/>
              </a:rPr>
              <a:t>1</a:t>
            </a:r>
            <a:r>
              <a:rPr lang="es-MX" b="1" i="0" dirty="0">
                <a:effectLst/>
                <a:latin typeface="-apple-system"/>
              </a:rPr>
              <a:t> =</a:t>
            </a:r>
            <a:r>
              <a:rPr lang="es-MX" b="0" i="0" dirty="0">
                <a:effectLst/>
                <a:latin typeface="-apple-system"/>
              </a:rPr>
              <a:t> 3 (Cantidad de mesas a producir = 3)</a:t>
            </a:r>
          </a:p>
          <a:p>
            <a:pPr algn="ctr"/>
            <a:r>
              <a:rPr lang="es-MX" b="1" i="0" dirty="0">
                <a:effectLst/>
                <a:latin typeface="-apple-system"/>
              </a:rPr>
              <a:t>X</a:t>
            </a:r>
            <a:r>
              <a:rPr lang="es-MX" b="1" i="0" baseline="-25000" dirty="0">
                <a:effectLst/>
                <a:latin typeface="-apple-system"/>
              </a:rPr>
              <a:t>2</a:t>
            </a:r>
            <a:r>
              <a:rPr lang="es-MX" b="1" i="0" dirty="0">
                <a:effectLst/>
                <a:latin typeface="-apple-system"/>
              </a:rPr>
              <a:t> =</a:t>
            </a:r>
            <a:r>
              <a:rPr lang="es-MX" b="0" i="0" dirty="0">
                <a:effectLst/>
                <a:latin typeface="-apple-system"/>
              </a:rPr>
              <a:t> 4 (Cantidad de sillas a producir = 4)</a:t>
            </a:r>
          </a:p>
          <a:p>
            <a:pPr algn="ctr"/>
            <a:r>
              <a:rPr lang="es-MX" b="1" i="0" dirty="0">
                <a:effectLst/>
                <a:latin typeface="-apple-system"/>
              </a:rPr>
              <a:t>X</a:t>
            </a:r>
            <a:r>
              <a:rPr lang="es-MX" b="1" i="0" baseline="-25000" dirty="0">
                <a:effectLst/>
                <a:latin typeface="-apple-system"/>
              </a:rPr>
              <a:t>3</a:t>
            </a:r>
            <a:r>
              <a:rPr lang="es-MX" b="1" i="0" dirty="0">
                <a:effectLst/>
                <a:latin typeface="-apple-system"/>
              </a:rPr>
              <a:t> =</a:t>
            </a:r>
            <a:r>
              <a:rPr lang="es-MX" b="0" i="0" dirty="0">
                <a:effectLst/>
                <a:latin typeface="-apple-system"/>
              </a:rPr>
              <a:t> 6 (Cantidad de camas a producir = 6)</a:t>
            </a:r>
          </a:p>
          <a:p>
            <a:pPr algn="ctr"/>
            <a:r>
              <a:rPr lang="es-MX" b="1" i="0" dirty="0">
                <a:effectLst/>
                <a:latin typeface="-apple-system"/>
              </a:rPr>
              <a:t>X</a:t>
            </a:r>
            <a:r>
              <a:rPr lang="es-MX" b="1" i="0" baseline="-25000" dirty="0">
                <a:effectLst/>
                <a:latin typeface="-apple-system"/>
              </a:rPr>
              <a:t>4</a:t>
            </a:r>
            <a:r>
              <a:rPr lang="es-MX" b="1" i="0" dirty="0">
                <a:effectLst/>
                <a:latin typeface="-apple-system"/>
              </a:rPr>
              <a:t> =</a:t>
            </a:r>
            <a:r>
              <a:rPr lang="es-MX" b="0" i="0" dirty="0">
                <a:effectLst/>
                <a:latin typeface="-apple-system"/>
              </a:rPr>
              <a:t> 4 (Cantidad de bibliotecas a producir = 4)</a:t>
            </a:r>
          </a:p>
          <a:p>
            <a:pPr algn="ctr"/>
            <a:endParaRPr lang="es-MX" b="0" i="0" dirty="0">
              <a:effectLst/>
              <a:latin typeface="-apple-system"/>
            </a:endParaRPr>
          </a:p>
          <a:p>
            <a:pPr algn="ctr"/>
            <a:r>
              <a:rPr lang="es-MX" b="0" i="0" dirty="0">
                <a:effectLst/>
                <a:latin typeface="-apple-system"/>
              </a:rPr>
              <a:t>Con una utilidad de: $ 340000</a:t>
            </a:r>
          </a:p>
        </p:txBody>
      </p:sp>
    </p:spTree>
    <p:extLst>
      <p:ext uri="{BB962C8B-B14F-4D97-AF65-F5344CB8AC3E}">
        <p14:creationId xmlns:p14="http://schemas.microsoft.com/office/powerpoint/2010/main" val="34454531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C81BE040-2BEF-E466-7446-47F3FE725EEE}"/>
              </a:ext>
            </a:extLst>
          </p:cNvPr>
          <p:cNvSpPr txBox="1"/>
          <p:nvPr/>
        </p:nvSpPr>
        <p:spPr>
          <a:xfrm>
            <a:off x="1064354" y="742323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467E5C59-91BA-F0C8-CED0-FDD3A84AE462}"/>
              </a:ext>
            </a:extLst>
          </p:cNvPr>
          <p:cNvSpPr txBox="1"/>
          <p:nvPr/>
        </p:nvSpPr>
        <p:spPr>
          <a:xfrm>
            <a:off x="1470910" y="554242"/>
            <a:ext cx="6436336" cy="954107"/>
          </a:xfrm>
          <a:prstGeom prst="rect">
            <a:avLst/>
          </a:prstGeom>
          <a:noFill/>
        </p:spPr>
        <p:txBody>
          <a:bodyPr wrap="square">
            <a:spAutoFit/>
          </a:bodyPr>
          <a:lstStyle/>
          <a:p>
            <a:pPr algn="ctr"/>
            <a:r>
              <a:rPr lang="es-MX" sz="2800" b="1" i="0" dirty="0">
                <a:solidFill>
                  <a:srgbClr val="183357"/>
                </a:solidFill>
                <a:effectLst>
                  <a:outerShdw blurRad="38100" dist="38100" dir="2700000" algn="tl">
                    <a:srgbClr val="000000">
                      <a:alpha val="43137"/>
                    </a:srgbClr>
                  </a:outerShdw>
                </a:effectLst>
                <a:latin typeface="+mj-lt"/>
              </a:rPr>
              <a:t>PROBLEMAS DE MINIMIZACIÓN CON EL MÉTODO SIMPLEX</a:t>
            </a:r>
          </a:p>
        </p:txBody>
      </p:sp>
      <p:sp>
        <p:nvSpPr>
          <p:cNvPr id="9" name="CuadroTexto 8">
            <a:extLst>
              <a:ext uri="{FF2B5EF4-FFF2-40B4-BE49-F238E27FC236}">
                <a16:creationId xmlns:a16="http://schemas.microsoft.com/office/drawing/2014/main" id="{D20054A1-92B8-DC57-D362-E202D8F64BCC}"/>
              </a:ext>
            </a:extLst>
          </p:cNvPr>
          <p:cNvSpPr txBox="1"/>
          <p:nvPr/>
        </p:nvSpPr>
        <p:spPr>
          <a:xfrm>
            <a:off x="1064354" y="2525870"/>
            <a:ext cx="7952969" cy="2862322"/>
          </a:xfrm>
          <a:prstGeom prst="rect">
            <a:avLst/>
          </a:prstGeom>
          <a:noFill/>
        </p:spPr>
        <p:txBody>
          <a:bodyPr wrap="square">
            <a:spAutoFit/>
          </a:bodyPr>
          <a:lstStyle/>
          <a:p>
            <a:pPr algn="just"/>
            <a:r>
              <a:rPr lang="es-MX" b="0" i="0" dirty="0">
                <a:effectLst/>
                <a:latin typeface="-apple-system"/>
              </a:rPr>
              <a:t>Para resolver problemas de minimización mediante el algoritmo simplex existen dos procedimientos que se emplean con regularidad.</a:t>
            </a:r>
          </a:p>
          <a:p>
            <a:pPr algn="just"/>
            <a:endParaRPr lang="es-MX" b="0" i="0" dirty="0">
              <a:effectLst/>
              <a:latin typeface="-apple-system"/>
            </a:endParaRPr>
          </a:p>
          <a:p>
            <a:pPr algn="just">
              <a:buFont typeface="Arial" panose="020B0604020202020204" pitchFamily="34" charset="0"/>
              <a:buChar char="•"/>
            </a:pPr>
            <a:r>
              <a:rPr lang="es-MX" b="0" i="0" dirty="0">
                <a:effectLst/>
                <a:latin typeface="-apple-system"/>
              </a:rPr>
              <a:t>El primero, que a mi juicio es el más recomendable se basa en un artificio aplicable al algoritmo fundamentado en la lógica matemática que dicta que </a:t>
            </a:r>
            <a:r>
              <a:rPr lang="es-MX" b="0" i="1" dirty="0">
                <a:effectLst/>
                <a:latin typeface="-apple-system"/>
              </a:rPr>
              <a:t>«para cualquier función f(x), todo punto que minimice a f(x) maximizará también a – f(x)».</a:t>
            </a:r>
            <a:r>
              <a:rPr lang="es-MX" b="0" i="0" dirty="0">
                <a:effectLst/>
                <a:latin typeface="-apple-system"/>
              </a:rPr>
              <a:t> Por lo tanto el procedimiento a aplicar es multiplicar por el factor negativo (-1) a toda la función objetivo.</a:t>
            </a:r>
          </a:p>
          <a:p>
            <a:br>
              <a:rPr lang="es-MX" dirty="0"/>
            </a:br>
            <a:endParaRPr lang="es-CO" dirty="0"/>
          </a:p>
        </p:txBody>
      </p:sp>
      <p:pic>
        <p:nvPicPr>
          <p:cNvPr id="10" name="Picture 2">
            <a:extLst>
              <a:ext uri="{FF2B5EF4-FFF2-40B4-BE49-F238E27FC236}">
                <a16:creationId xmlns:a16="http://schemas.microsoft.com/office/drawing/2014/main" id="{68CA9CA0-5CDC-0215-94DE-EBAF5396A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1860" y="5165986"/>
            <a:ext cx="7438847" cy="57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84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sp>
        <p:nvSpPr>
          <p:cNvPr id="6" name="CuadroTexto 5">
            <a:extLst>
              <a:ext uri="{FF2B5EF4-FFF2-40B4-BE49-F238E27FC236}">
                <a16:creationId xmlns:a16="http://schemas.microsoft.com/office/drawing/2014/main" id="{D4F1BB1A-B51A-4B37-A778-0C2007D10A13}"/>
              </a:ext>
            </a:extLst>
          </p:cNvPr>
          <p:cNvSpPr txBox="1"/>
          <p:nvPr/>
        </p:nvSpPr>
        <p:spPr>
          <a:xfrm>
            <a:off x="1010129" y="740418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7" name="CuadroTexto 6">
            <a:extLst>
              <a:ext uri="{FF2B5EF4-FFF2-40B4-BE49-F238E27FC236}">
                <a16:creationId xmlns:a16="http://schemas.microsoft.com/office/drawing/2014/main" id="{2DB31CD3-7060-33DB-B75C-55CD5272AF75}"/>
              </a:ext>
            </a:extLst>
          </p:cNvPr>
          <p:cNvSpPr txBox="1"/>
          <p:nvPr/>
        </p:nvSpPr>
        <p:spPr>
          <a:xfrm>
            <a:off x="556101" y="933806"/>
            <a:ext cx="7370195" cy="2031325"/>
          </a:xfrm>
          <a:prstGeom prst="rect">
            <a:avLst/>
          </a:prstGeom>
          <a:noFill/>
        </p:spPr>
        <p:txBody>
          <a:bodyPr wrap="square">
            <a:spAutoFit/>
          </a:bodyPr>
          <a:lstStyle/>
          <a:p>
            <a:pPr algn="just"/>
            <a:r>
              <a:rPr lang="es-MX" b="0" i="0" dirty="0">
                <a:effectLst/>
                <a:latin typeface="-apple-system"/>
              </a:rPr>
              <a:t>A continuación se resuelve el algoritmo como un problema de maximización.</a:t>
            </a:r>
          </a:p>
          <a:p>
            <a:pPr algn="just"/>
            <a:endParaRPr lang="es-MX" b="0" i="0" dirty="0">
              <a:effectLst/>
              <a:latin typeface="-apple-system"/>
            </a:endParaRPr>
          </a:p>
          <a:p>
            <a:pPr algn="just">
              <a:buFont typeface="Arial" panose="020B0604020202020204" pitchFamily="34" charset="0"/>
              <a:buChar char="•"/>
            </a:pPr>
            <a:r>
              <a:rPr lang="es-MX" b="0" i="0" dirty="0">
                <a:effectLst/>
                <a:latin typeface="-apple-system"/>
              </a:rPr>
              <a:t>El segundo procedimiento, el cual pretende conservar la minimización consiste en aplicar los criterios de decisión que hemos esbozado con anterioridad, en los casos de la variable que entra, que sale y el caso en el que la solución óptima es encontrada. Aquí recordamos los procedimientos según el criterio dado el caso «minimizar».</a:t>
            </a:r>
          </a:p>
        </p:txBody>
      </p:sp>
      <p:pic>
        <p:nvPicPr>
          <p:cNvPr id="9" name="Imagen 8">
            <a:extLst>
              <a:ext uri="{FF2B5EF4-FFF2-40B4-BE49-F238E27FC236}">
                <a16:creationId xmlns:a16="http://schemas.microsoft.com/office/drawing/2014/main" id="{6E1482AE-25B0-6CAF-E991-A8A25430A4BA}"/>
              </a:ext>
            </a:extLst>
          </p:cNvPr>
          <p:cNvPicPr>
            <a:picLocks noChangeAspect="1"/>
          </p:cNvPicPr>
          <p:nvPr/>
        </p:nvPicPr>
        <p:blipFill>
          <a:blip r:embed="rId6"/>
          <a:stretch>
            <a:fillRect/>
          </a:stretch>
        </p:blipFill>
        <p:spPr>
          <a:xfrm>
            <a:off x="329099" y="3203716"/>
            <a:ext cx="9541485" cy="2656026"/>
          </a:xfrm>
          <a:prstGeom prst="rect">
            <a:avLst/>
          </a:prstGeom>
        </p:spPr>
      </p:pic>
    </p:spTree>
    <p:extLst>
      <p:ext uri="{BB962C8B-B14F-4D97-AF65-F5344CB8AC3E}">
        <p14:creationId xmlns:p14="http://schemas.microsoft.com/office/powerpoint/2010/main" val="30690622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33699"/>
            <a:ext cx="10058400" cy="6705002"/>
          </a:xfrm>
          <a:prstGeom prst="rect">
            <a:avLst/>
          </a:prstGeom>
        </p:spPr>
      </p:pic>
      <p:sp>
        <p:nvSpPr>
          <p:cNvPr id="12" name="Rectángulo 11"/>
          <p:cNvSpPr/>
          <p:nvPr/>
        </p:nvSpPr>
        <p:spPr>
          <a:xfrm>
            <a:off x="1" y="118313"/>
            <a:ext cx="10058399" cy="7543800"/>
          </a:xfrm>
          <a:prstGeom prst="rect">
            <a:avLst/>
          </a:prstGeom>
          <a:gradFill flip="none" rotWithShape="1">
            <a:gsLst>
              <a:gs pos="10000">
                <a:srgbClr val="EC035F">
                  <a:shade val="30000"/>
                  <a:satMod val="115000"/>
                  <a:alpha val="8000"/>
                </a:srgbClr>
              </a:gs>
              <a:gs pos="56000">
                <a:srgbClr val="002864"/>
              </a:gs>
              <a:gs pos="72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pic>
        <p:nvPicPr>
          <p:cNvPr id="8" name="Imagen 7"/>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9184018" y="6444546"/>
            <a:ext cx="757761" cy="1084228"/>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b="61481"/>
          <a:stretch/>
        </p:blipFill>
        <p:spPr>
          <a:xfrm>
            <a:off x="3758235" y="2299466"/>
            <a:ext cx="2541928" cy="413454"/>
          </a:xfrm>
          <a:prstGeom prst="rect">
            <a:avLst/>
          </a:prstGeom>
        </p:spPr>
      </p:pic>
      <p:pic>
        <p:nvPicPr>
          <p:cNvPr id="11" name="Imagen 10"/>
          <p:cNvPicPr>
            <a:picLocks noChangeAspect="1"/>
          </p:cNvPicPr>
          <p:nvPr/>
        </p:nvPicPr>
        <p:blipFill rotWithShape="1">
          <a:blip r:embed="rId6" cstate="print">
            <a:extLst>
              <a:ext uri="{28A0092B-C50C-407E-A947-70E740481C1C}">
                <a14:useLocalDpi xmlns:a14="http://schemas.microsoft.com/office/drawing/2010/main" val="0"/>
              </a:ext>
            </a:extLst>
          </a:blip>
          <a:srcRect r="53017" b="55320"/>
          <a:stretch/>
        </p:blipFill>
        <p:spPr>
          <a:xfrm>
            <a:off x="7937993" y="4596752"/>
            <a:ext cx="2682667" cy="2548164"/>
          </a:xfrm>
          <a:prstGeom prst="rect">
            <a:avLst/>
          </a:prstGeom>
        </p:spPr>
      </p:pic>
    </p:spTree>
    <p:extLst>
      <p:ext uri="{BB962C8B-B14F-4D97-AF65-F5344CB8AC3E}">
        <p14:creationId xmlns:p14="http://schemas.microsoft.com/office/powerpoint/2010/main" val="4109232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cstate="print">
            <a:extLst>
              <a:ext uri="{28A0092B-C50C-407E-A947-70E740481C1C}">
                <a14:useLocalDpi xmlns:a14="http://schemas.microsoft.com/office/drawing/2010/main" val="0"/>
              </a:ext>
            </a:extLst>
          </a:blip>
          <a:srcRect l="36250"/>
          <a:stretch/>
        </p:blipFill>
        <p:spPr>
          <a:xfrm>
            <a:off x="1236344" y="469322"/>
            <a:ext cx="6883718" cy="7198659"/>
          </a:xfrm>
          <a:prstGeom prst="rect">
            <a:avLst/>
          </a:prstGeom>
        </p:spPr>
      </p:pic>
      <p:sp>
        <p:nvSpPr>
          <p:cNvPr id="8" name="Rectángulo 7"/>
          <p:cNvSpPr/>
          <p:nvPr/>
        </p:nvSpPr>
        <p:spPr>
          <a:xfrm>
            <a:off x="1" y="118313"/>
            <a:ext cx="10058399" cy="7543800"/>
          </a:xfrm>
          <a:prstGeom prst="rect">
            <a:avLst/>
          </a:prstGeom>
          <a:gradFill flip="none" rotWithShape="1">
            <a:gsLst>
              <a:gs pos="0">
                <a:srgbClr val="EC035F">
                  <a:shade val="30000"/>
                  <a:satMod val="115000"/>
                  <a:alpha val="8000"/>
                </a:srgbClr>
              </a:gs>
              <a:gs pos="52000">
                <a:srgbClr val="002864"/>
              </a:gs>
              <a:gs pos="72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t="54664"/>
          <a:stretch/>
        </p:blipFill>
        <p:spPr>
          <a:xfrm>
            <a:off x="1236344" y="1877545"/>
            <a:ext cx="2694306" cy="515796"/>
          </a:xfrm>
          <a:prstGeom prst="rect">
            <a:avLst/>
          </a:prstGeom>
        </p:spPr>
      </p:pic>
      <p:pic>
        <p:nvPicPr>
          <p:cNvPr id="13" name="Imagen 12"/>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9184018" y="6444546"/>
            <a:ext cx="757761" cy="1084228"/>
          </a:xfrm>
          <a:prstGeom prst="rect">
            <a:avLst/>
          </a:prstGeom>
        </p:spPr>
      </p:pic>
    </p:spTree>
    <p:extLst>
      <p:ext uri="{BB962C8B-B14F-4D97-AF65-F5344CB8AC3E}">
        <p14:creationId xmlns:p14="http://schemas.microsoft.com/office/powerpoint/2010/main" val="23561513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cstate="print">
            <a:extLst>
              <a:ext uri="{28A0092B-C50C-407E-A947-70E740481C1C}">
                <a14:useLocalDpi xmlns:a14="http://schemas.microsoft.com/office/drawing/2010/main" val="0"/>
              </a:ext>
            </a:extLst>
          </a:blip>
          <a:srcRect l="11111"/>
          <a:stretch/>
        </p:blipFill>
        <p:spPr>
          <a:xfrm>
            <a:off x="0" y="114300"/>
            <a:ext cx="10058400" cy="7543800"/>
          </a:xfrm>
          <a:prstGeom prst="rect">
            <a:avLst/>
          </a:prstGeom>
        </p:spPr>
      </p:pic>
      <p:sp>
        <p:nvSpPr>
          <p:cNvPr id="6" name="Rectángulo 5"/>
          <p:cNvSpPr/>
          <p:nvPr/>
        </p:nvSpPr>
        <p:spPr>
          <a:xfrm>
            <a:off x="5270988" y="114300"/>
            <a:ext cx="4787412" cy="75438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sp>
        <p:nvSpPr>
          <p:cNvPr id="11" name="Elipse 10"/>
          <p:cNvSpPr/>
          <p:nvPr/>
        </p:nvSpPr>
        <p:spPr>
          <a:xfrm>
            <a:off x="3472083" y="1739119"/>
            <a:ext cx="3645364" cy="3443068"/>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sp>
        <p:nvSpPr>
          <p:cNvPr id="13" name="CuadroTexto 12"/>
          <p:cNvSpPr txBox="1"/>
          <p:nvPr/>
        </p:nvSpPr>
        <p:spPr>
          <a:xfrm>
            <a:off x="6989493" y="6444080"/>
            <a:ext cx="2986286" cy="1040285"/>
          </a:xfrm>
          <a:prstGeom prst="rect">
            <a:avLst/>
          </a:prstGeom>
          <a:noFill/>
        </p:spPr>
        <p:txBody>
          <a:bodyPr wrap="square" rtlCol="0">
            <a:spAutoFit/>
          </a:bodyPr>
          <a:lstStyle/>
          <a:p>
            <a:pPr algn="ctr"/>
            <a:r>
              <a:rPr lang="es-MX" sz="3080" b="1" dirty="0">
                <a:solidFill>
                  <a:schemeClr val="bg1"/>
                </a:solidFill>
                <a:latin typeface="Century Gothic" panose="020B0502020202020204" pitchFamily="34" charset="0"/>
                <a:cs typeface="Arial" panose="020B0604020202020204" pitchFamily="34" charset="0"/>
              </a:rPr>
              <a:t>FIN DE GRABACIÓN</a:t>
            </a:r>
            <a:endParaRPr lang="en-US" sz="308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913768" y="1018606"/>
            <a:ext cx="4761992" cy="4884094"/>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5395079" y="4668693"/>
            <a:ext cx="1722369" cy="1878692"/>
          </a:xfrm>
          <a:prstGeom prst="rect">
            <a:avLst/>
          </a:prstGeom>
        </p:spPr>
      </p:pic>
      <p:pic>
        <p:nvPicPr>
          <p:cNvPr id="4" name="Imagen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86627" y="2385849"/>
            <a:ext cx="2285147" cy="1922588"/>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3164AE0-4D74-4A65-985D-4663F23F55A2}"/>
              </a:ext>
            </a:extLst>
          </p:cNvPr>
          <p:cNvSpPr/>
          <p:nvPr/>
        </p:nvSpPr>
        <p:spPr>
          <a:xfrm>
            <a:off x="0" y="114301"/>
            <a:ext cx="10058400" cy="7543799"/>
          </a:xfrm>
          <a:prstGeom prst="rect">
            <a:avLst/>
          </a:prstGeom>
          <a:gradFill flip="none" rotWithShape="1">
            <a:gsLst>
              <a:gs pos="0">
                <a:srgbClr val="D40257"/>
              </a:gs>
              <a:gs pos="40000">
                <a:srgbClr val="013889"/>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485" dirty="0"/>
          </a:p>
        </p:txBody>
      </p:sp>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228" y="916040"/>
            <a:ext cx="4979387" cy="6185983"/>
          </a:xfrm>
          <a:prstGeom prst="rect">
            <a:avLst/>
          </a:prstGeom>
        </p:spPr>
      </p:pic>
      <p:sp>
        <p:nvSpPr>
          <p:cNvPr id="4" name="Elipse 3"/>
          <p:cNvSpPr/>
          <p:nvPr/>
        </p:nvSpPr>
        <p:spPr>
          <a:xfrm>
            <a:off x="3333937" y="2061623"/>
            <a:ext cx="3390526" cy="339052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sp>
        <p:nvSpPr>
          <p:cNvPr id="2" name="CuadroTexto 1"/>
          <p:cNvSpPr txBox="1"/>
          <p:nvPr/>
        </p:nvSpPr>
        <p:spPr>
          <a:xfrm>
            <a:off x="3545462" y="3299838"/>
            <a:ext cx="2967479" cy="904863"/>
          </a:xfrm>
          <a:prstGeom prst="rect">
            <a:avLst/>
          </a:prstGeom>
          <a:noFill/>
        </p:spPr>
        <p:txBody>
          <a:bodyPr wrap="none" rtlCol="0">
            <a:spAutoFit/>
          </a:bodyPr>
          <a:lstStyle/>
          <a:p>
            <a:pPr algn="ctr"/>
            <a:r>
              <a:rPr lang="es-CO" sz="2640" b="1" dirty="0">
                <a:solidFill>
                  <a:schemeClr val="bg1"/>
                </a:solidFill>
                <a:latin typeface="Century Gothic" panose="020B0502020202020204" pitchFamily="34" charset="0"/>
              </a:rPr>
              <a:t>INICIO RECURSO </a:t>
            </a:r>
          </a:p>
          <a:p>
            <a:pPr algn="ctr"/>
            <a:r>
              <a:rPr lang="es-CO" sz="2640" b="1" dirty="0">
                <a:solidFill>
                  <a:schemeClr val="bg1"/>
                </a:solidFill>
                <a:latin typeface="Century Gothic" panose="020B0502020202020204" pitchFamily="34" charset="0"/>
              </a:rPr>
              <a:t>MULTIMEDIA</a:t>
            </a:r>
          </a:p>
        </p:txBody>
      </p:sp>
      <p:sp>
        <p:nvSpPr>
          <p:cNvPr id="6" name="CuadroTexto 5"/>
          <p:cNvSpPr txBox="1"/>
          <p:nvPr/>
        </p:nvSpPr>
        <p:spPr>
          <a:xfrm>
            <a:off x="1577299" y="6770663"/>
            <a:ext cx="7184018" cy="397032"/>
          </a:xfrm>
          <a:prstGeom prst="rect">
            <a:avLst/>
          </a:prstGeom>
          <a:noFill/>
        </p:spPr>
        <p:txBody>
          <a:bodyPr wrap="none" rtlCol="0">
            <a:spAutoFit/>
          </a:bodyPr>
          <a:lstStyle/>
          <a:p>
            <a:r>
              <a:rPr lang="es-CO" sz="1980" dirty="0">
                <a:solidFill>
                  <a:schemeClr val="bg1"/>
                </a:solidFill>
              </a:rPr>
              <a:t>Para acceder a este video diríjase a la etiqueta de material de apoyo</a:t>
            </a:r>
          </a:p>
        </p:txBody>
      </p:sp>
    </p:spTree>
    <p:extLst>
      <p:ext uri="{BB962C8B-B14F-4D97-AF65-F5344CB8AC3E}">
        <p14:creationId xmlns:p14="http://schemas.microsoft.com/office/powerpoint/2010/main" val="172294299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p:cNvSpPr/>
          <p:nvPr/>
        </p:nvSpPr>
        <p:spPr>
          <a:xfrm>
            <a:off x="8021659" y="5533258"/>
            <a:ext cx="3645364" cy="3443068"/>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pic>
        <p:nvPicPr>
          <p:cNvPr id="9" name="Imagen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5881" r="64119"/>
                    </a14:imgEffect>
                  </a14:imgLayer>
                </a14:imgProps>
              </a:ext>
              <a:ext uri="{28A0092B-C50C-407E-A947-70E740481C1C}">
                <a14:useLocalDpi xmlns:a14="http://schemas.microsoft.com/office/drawing/2010/main" val="0"/>
              </a:ext>
            </a:extLst>
          </a:blip>
          <a:srcRect l="32779" t="12499" r="32084" b="37223"/>
          <a:stretch/>
        </p:blipFill>
        <p:spPr>
          <a:xfrm>
            <a:off x="8932624" y="6285611"/>
            <a:ext cx="757761" cy="1084228"/>
          </a:xfrm>
          <a:prstGeom prst="rect">
            <a:avLst/>
          </a:prstGeom>
        </p:spPr>
      </p:pic>
      <p:pic>
        <p:nvPicPr>
          <p:cNvPr id="21" name="Imagen 20"/>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7263299" y="5533258"/>
            <a:ext cx="1791888" cy="1954521"/>
          </a:xfrm>
          <a:prstGeom prst="rect">
            <a:avLst/>
          </a:prstGeom>
        </p:spPr>
      </p:pic>
      <p:sp>
        <p:nvSpPr>
          <p:cNvPr id="16" name="CuadroTexto 15">
            <a:extLst>
              <a:ext uri="{FF2B5EF4-FFF2-40B4-BE49-F238E27FC236}">
                <a16:creationId xmlns:a16="http://schemas.microsoft.com/office/drawing/2014/main" id="{01720AD9-A631-908D-32F6-23874148ACB6}"/>
              </a:ext>
            </a:extLst>
          </p:cNvPr>
          <p:cNvSpPr txBox="1"/>
          <p:nvPr/>
        </p:nvSpPr>
        <p:spPr>
          <a:xfrm>
            <a:off x="3357748" y="470226"/>
            <a:ext cx="4977675" cy="523220"/>
          </a:xfrm>
          <a:prstGeom prst="rect">
            <a:avLst/>
          </a:prstGeom>
          <a:noFill/>
        </p:spPr>
        <p:txBody>
          <a:bodyPr wrap="square" rtlCol="0">
            <a:spAutoFit/>
          </a:bodyPr>
          <a:lstStyle/>
          <a:p>
            <a:r>
              <a:rPr lang="es-MX" sz="2800" b="1" dirty="0">
                <a:solidFill>
                  <a:srgbClr val="123258"/>
                </a:solidFill>
                <a:latin typeface="Morn Thin" panose="00000200000000000000" pitchFamily="50" charset="0"/>
              </a:rPr>
              <a:t>MÉTODO SIMPLEX</a:t>
            </a:r>
            <a:endParaRPr lang="en-US" sz="2800" b="1" dirty="0">
              <a:solidFill>
                <a:srgbClr val="123258"/>
              </a:solidFill>
              <a:latin typeface="Morn Thin" panose="00000200000000000000" pitchFamily="50" charset="0"/>
            </a:endParaRPr>
          </a:p>
        </p:txBody>
      </p:sp>
      <p:sp>
        <p:nvSpPr>
          <p:cNvPr id="17" name="CuadroTexto 16">
            <a:extLst>
              <a:ext uri="{FF2B5EF4-FFF2-40B4-BE49-F238E27FC236}">
                <a16:creationId xmlns:a16="http://schemas.microsoft.com/office/drawing/2014/main" id="{C177B6D3-DC5A-7C7F-7DE6-5203E5A57053}"/>
              </a:ext>
            </a:extLst>
          </p:cNvPr>
          <p:cNvSpPr txBox="1"/>
          <p:nvPr/>
        </p:nvSpPr>
        <p:spPr>
          <a:xfrm>
            <a:off x="838200" y="7369839"/>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
        <p:nvSpPr>
          <p:cNvPr id="18" name="Rectangle 3">
            <a:extLst>
              <a:ext uri="{FF2B5EF4-FFF2-40B4-BE49-F238E27FC236}">
                <a16:creationId xmlns:a16="http://schemas.microsoft.com/office/drawing/2014/main" id="{5E1AE701-C497-A095-F0D0-6C70C9B51181}"/>
              </a:ext>
            </a:extLst>
          </p:cNvPr>
          <p:cNvSpPr>
            <a:spLocks noChangeArrowheads="1"/>
          </p:cNvSpPr>
          <p:nvPr/>
        </p:nvSpPr>
        <p:spPr bwMode="auto">
          <a:xfrm>
            <a:off x="1208952" y="1696505"/>
            <a:ext cx="7761772"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s-MX" b="0" i="0" dirty="0">
                <a:solidFill>
                  <a:srgbClr val="2C2F34"/>
                </a:solidFill>
                <a:effectLst/>
                <a:latin typeface="+mn-lt"/>
              </a:rPr>
              <a:t>El </a:t>
            </a:r>
            <a:r>
              <a:rPr lang="es-MX" b="1" i="0" dirty="0">
                <a:solidFill>
                  <a:srgbClr val="2C2F34"/>
                </a:solidFill>
                <a:effectLst/>
                <a:latin typeface="+mn-lt"/>
              </a:rPr>
              <a:t>Método Simplex</a:t>
            </a:r>
            <a:r>
              <a:rPr lang="es-MX" b="0" i="0" dirty="0">
                <a:solidFill>
                  <a:srgbClr val="2C2F34"/>
                </a:solidFill>
                <a:effectLst/>
                <a:latin typeface="+mn-lt"/>
              </a:rPr>
              <a:t> es un método iterativo que permite ir mejorando la solución en cada paso. La razón matemática de esta mejora radica en que el método consiste en caminar del vértice de un poliedro a un vértice vecino de manera que aumente o disminuya (según el contexto de la función objetivo, sea maximizar o minimizar). Dado que el número de vértices que presenta un poliedro solución es finito, en la medida en que se pueda satisfacer el conjunto de restricciones, siempre se hallará como mínimo una solución óptima.</a:t>
            </a:r>
            <a:endParaRPr kumimoji="0" lang="es-CO" altLang="es-CO" b="0" i="0" u="none" strike="noStrike" cap="none" normalizeH="0" baseline="0" dirty="0">
              <a:ln>
                <a:noFill/>
              </a:ln>
              <a:solidFill>
                <a:schemeClr val="tx1"/>
              </a:solidFill>
              <a:effectLst/>
              <a:latin typeface="+mn-lt"/>
            </a:endParaRPr>
          </a:p>
        </p:txBody>
      </p:sp>
      <p:pic>
        <p:nvPicPr>
          <p:cNvPr id="19" name="Picture 2" descr="simplex_2">
            <a:extLst>
              <a:ext uri="{FF2B5EF4-FFF2-40B4-BE49-F238E27FC236}">
                <a16:creationId xmlns:a16="http://schemas.microsoft.com/office/drawing/2014/main" id="{712AFFF3-3604-069D-91A3-ED964772BF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3866271"/>
            <a:ext cx="4596140" cy="359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72253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cstate="print">
            <a:extLst>
              <a:ext uri="{28A0092B-C50C-407E-A947-70E740481C1C}">
                <a14:useLocalDpi xmlns:a14="http://schemas.microsoft.com/office/drawing/2010/main" val="0"/>
              </a:ext>
            </a:extLst>
          </a:blip>
          <a:srcRect l="7699" t="270" r="3882" b="-270"/>
          <a:stretch/>
        </p:blipFill>
        <p:spPr>
          <a:xfrm>
            <a:off x="1" y="114299"/>
            <a:ext cx="10078927" cy="7591628"/>
          </a:xfrm>
          <a:prstGeom prst="rect">
            <a:avLst/>
          </a:prstGeom>
          <a:ln>
            <a:noFill/>
          </a:ln>
        </p:spPr>
      </p:pic>
      <p:sp>
        <p:nvSpPr>
          <p:cNvPr id="3" name="Retraso 2"/>
          <p:cNvSpPr/>
          <p:nvPr/>
        </p:nvSpPr>
        <p:spPr>
          <a:xfrm rot="10800000">
            <a:off x="3058574" y="114300"/>
            <a:ext cx="7017289" cy="7543800"/>
          </a:xfrm>
          <a:prstGeom prst="flowChartDelay">
            <a:avLst/>
          </a:prstGeom>
          <a:solidFill>
            <a:srgbClr val="EC035F">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35" name="Imagen 34"/>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9167814" y="224032"/>
            <a:ext cx="757761" cy="1084228"/>
          </a:xfrm>
          <a:prstGeom prst="rect">
            <a:avLst/>
          </a:prstGeom>
        </p:spPr>
      </p:pic>
      <p:sp>
        <p:nvSpPr>
          <p:cNvPr id="29" name="Elipse 28"/>
          <p:cNvSpPr/>
          <p:nvPr/>
        </p:nvSpPr>
        <p:spPr>
          <a:xfrm>
            <a:off x="1349669" y="2150694"/>
            <a:ext cx="3645364" cy="3443068"/>
          </a:xfrm>
          <a:prstGeom prst="ellipse">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sp>
        <p:nvSpPr>
          <p:cNvPr id="10" name="CuadroTexto 9"/>
          <p:cNvSpPr txBox="1"/>
          <p:nvPr/>
        </p:nvSpPr>
        <p:spPr>
          <a:xfrm>
            <a:off x="1225782" y="3200400"/>
            <a:ext cx="3893137" cy="1932837"/>
          </a:xfrm>
          <a:prstGeom prst="rect">
            <a:avLst/>
          </a:prstGeom>
          <a:noFill/>
        </p:spPr>
        <p:txBody>
          <a:bodyPr wrap="square" rtlCol="0">
            <a:spAutoFit/>
          </a:bodyPr>
          <a:lstStyle/>
          <a:p>
            <a:pPr algn="ctr"/>
            <a:r>
              <a:rPr lang="es-CO" sz="4000" b="1" dirty="0">
                <a:solidFill>
                  <a:schemeClr val="bg1"/>
                </a:solidFill>
                <a:effectLst>
                  <a:outerShdw blurRad="38100" dist="38100" dir="2700000" algn="tl">
                    <a:srgbClr val="000000">
                      <a:alpha val="43137"/>
                    </a:srgbClr>
                  </a:outerShdw>
                </a:effectLst>
                <a:latin typeface="Plus Jakarta Sans"/>
              </a:rPr>
              <a:t>TEORÍA DE MATRICES</a:t>
            </a:r>
            <a:endParaRPr lang="es-CO" sz="4000" b="1" i="0" dirty="0">
              <a:solidFill>
                <a:schemeClr val="bg1"/>
              </a:solidFill>
              <a:effectLst>
                <a:outerShdw blurRad="38100" dist="38100" dir="2700000" algn="tl">
                  <a:srgbClr val="000000">
                    <a:alpha val="43137"/>
                  </a:srgbClr>
                </a:outerShdw>
              </a:effectLst>
              <a:latin typeface="Plus Jakarta Sans"/>
            </a:endParaRPr>
          </a:p>
          <a:p>
            <a:pPr algn="ctr"/>
            <a:endParaRPr lang="en-US" sz="3960" b="1" dirty="0">
              <a:solidFill>
                <a:schemeClr val="bg1"/>
              </a:solidFill>
              <a:latin typeface="Morn Thin" panose="00000200000000000000" pitchFamily="50" charset="0"/>
            </a:endParaRPr>
          </a:p>
        </p:txBody>
      </p:sp>
      <p:sp>
        <p:nvSpPr>
          <p:cNvPr id="16" name="CuadroTexto 15">
            <a:extLst>
              <a:ext uri="{FF2B5EF4-FFF2-40B4-BE49-F238E27FC236}">
                <a16:creationId xmlns:a16="http://schemas.microsoft.com/office/drawing/2014/main" id="{4CBF6A97-FDD1-F9DC-614F-35D553156E84}"/>
              </a:ext>
            </a:extLst>
          </p:cNvPr>
          <p:cNvSpPr txBox="1"/>
          <p:nvPr/>
        </p:nvSpPr>
        <p:spPr>
          <a:xfrm>
            <a:off x="5429959" y="2995065"/>
            <a:ext cx="4349680" cy="1754326"/>
          </a:xfrm>
          <a:prstGeom prst="rect">
            <a:avLst/>
          </a:prstGeom>
          <a:noFill/>
        </p:spPr>
        <p:txBody>
          <a:bodyPr wrap="square">
            <a:spAutoFit/>
          </a:bodyPr>
          <a:lstStyle/>
          <a:p>
            <a:pPr algn="just"/>
            <a:r>
              <a:rPr lang="es-MX" b="0" i="0" dirty="0">
                <a:solidFill>
                  <a:schemeClr val="bg1"/>
                </a:solidFill>
                <a:effectLst/>
              </a:rPr>
              <a:t>La importancia de la teoría de matrices en el </a:t>
            </a:r>
            <a:r>
              <a:rPr lang="es-MX" b="1" i="1" dirty="0">
                <a:solidFill>
                  <a:schemeClr val="bg1"/>
                </a:solidFill>
                <a:effectLst/>
              </a:rPr>
              <a:t>Método Simplex</a:t>
            </a:r>
            <a:r>
              <a:rPr lang="es-MX" b="0" i="0" dirty="0">
                <a:solidFill>
                  <a:schemeClr val="bg1"/>
                </a:solidFill>
                <a:effectLst/>
              </a:rPr>
              <a:t> es fundamental, dado que el algoritmo se basa en dicha teoría para la resolución de sus problemas. De tal manera que veremos previamente, </a:t>
            </a:r>
            <a:r>
              <a:rPr lang="es-MX" b="0" i="1" dirty="0">
                <a:solidFill>
                  <a:schemeClr val="bg1"/>
                </a:solidFill>
                <a:effectLst/>
              </a:rPr>
              <a:t>en qué consiste una matriz identidad.</a:t>
            </a:r>
            <a:endParaRPr lang="es-MX" i="0" dirty="0">
              <a:solidFill>
                <a:schemeClr val="bg1"/>
              </a:solidFill>
              <a:effectLst/>
            </a:endParaRPr>
          </a:p>
        </p:txBody>
      </p:sp>
      <p:sp>
        <p:nvSpPr>
          <p:cNvPr id="17" name="CuadroTexto 16">
            <a:extLst>
              <a:ext uri="{FF2B5EF4-FFF2-40B4-BE49-F238E27FC236}">
                <a16:creationId xmlns:a16="http://schemas.microsoft.com/office/drawing/2014/main" id="{AB243B6D-D837-3CA0-7E0C-9B654D8EDEF4}"/>
              </a:ext>
            </a:extLst>
          </p:cNvPr>
          <p:cNvSpPr txBox="1"/>
          <p:nvPr/>
        </p:nvSpPr>
        <p:spPr>
          <a:xfrm>
            <a:off x="701372" y="7324072"/>
            <a:ext cx="9457175" cy="253916"/>
          </a:xfrm>
          <a:prstGeom prst="rect">
            <a:avLst/>
          </a:prstGeom>
          <a:noFill/>
        </p:spPr>
        <p:txBody>
          <a:bodyPr wrap="square" rtlCol="0">
            <a:spAutoFit/>
          </a:bodyPr>
          <a:lstStyle/>
          <a:p>
            <a:r>
              <a:rPr lang="es-CO" sz="1050" dirty="0">
                <a:solidFill>
                  <a:schemeClr val="bg1"/>
                </a:solidFill>
              </a:rPr>
              <a:t>Bibliografía: https://www.ingenieriaindustrialonline.com/investigacion-de-operaciones/metodo-simplex/</a:t>
            </a:r>
            <a:endParaRPr lang="en-US" sz="1050" dirty="0">
              <a:solidFill>
                <a:schemeClr val="bg1"/>
              </a:solidFill>
            </a:endParaRPr>
          </a:p>
        </p:txBody>
      </p:sp>
    </p:spTree>
    <p:extLst>
      <p:ext uri="{BB962C8B-B14F-4D97-AF65-F5344CB8AC3E}">
        <p14:creationId xmlns:p14="http://schemas.microsoft.com/office/powerpoint/2010/main" val="4078233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28"/>
          <p:cNvPicPr>
            <a:picLocks noChangeAspect="1"/>
          </p:cNvPicPr>
          <p:nvPr/>
        </p:nvPicPr>
        <p:blipFill rotWithShape="1">
          <a:blip r:embed="rId3" cstate="print">
            <a:extLst>
              <a:ext uri="{28A0092B-C50C-407E-A947-70E740481C1C}">
                <a14:useLocalDpi xmlns:a14="http://schemas.microsoft.com/office/drawing/2010/main" val="0"/>
              </a:ext>
            </a:extLst>
          </a:blip>
          <a:srcRect l="41080" t="31111" b="33121"/>
          <a:stretch/>
        </p:blipFill>
        <p:spPr>
          <a:xfrm rot="2244506" flipH="1">
            <a:off x="-402007" y="-556027"/>
            <a:ext cx="3798990" cy="3027038"/>
          </a:xfrm>
          <a:prstGeom prst="rect">
            <a:avLst/>
          </a:prstGeom>
        </p:spPr>
      </p:pic>
      <p:sp>
        <p:nvSpPr>
          <p:cNvPr id="50" name="Elipse 49">
            <a:extLst>
              <a:ext uri="{FF2B5EF4-FFF2-40B4-BE49-F238E27FC236}">
                <a16:creationId xmlns:a16="http://schemas.microsoft.com/office/drawing/2014/main" id="{B2815CA9-7D31-52C0-9C81-DFFF87E6EDD2}"/>
              </a:ext>
            </a:extLst>
          </p:cNvPr>
          <p:cNvSpPr/>
          <p:nvPr/>
        </p:nvSpPr>
        <p:spPr>
          <a:xfrm>
            <a:off x="8021659" y="5533258"/>
            <a:ext cx="3645364" cy="3443068"/>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pic>
        <p:nvPicPr>
          <p:cNvPr id="51" name="Imagen 50">
            <a:extLst>
              <a:ext uri="{FF2B5EF4-FFF2-40B4-BE49-F238E27FC236}">
                <a16:creationId xmlns:a16="http://schemas.microsoft.com/office/drawing/2014/main" id="{42C8D530-A3B1-FAC2-053C-9BA42E3A63DF}"/>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1017" b="63136" l="35881" r="64119"/>
                    </a14:imgEffect>
                  </a14:imgLayer>
                </a14:imgProps>
              </a:ext>
              <a:ext uri="{28A0092B-C50C-407E-A947-70E740481C1C}">
                <a14:useLocalDpi xmlns:a14="http://schemas.microsoft.com/office/drawing/2010/main" val="0"/>
              </a:ext>
            </a:extLst>
          </a:blip>
          <a:srcRect l="32779" t="12499" r="32084" b="37223"/>
          <a:stretch/>
        </p:blipFill>
        <p:spPr>
          <a:xfrm>
            <a:off x="8932624" y="6285611"/>
            <a:ext cx="757761" cy="1084228"/>
          </a:xfrm>
          <a:prstGeom prst="rect">
            <a:avLst/>
          </a:prstGeom>
        </p:spPr>
      </p:pic>
      <p:pic>
        <p:nvPicPr>
          <p:cNvPr id="52" name="Imagen 51">
            <a:extLst>
              <a:ext uri="{FF2B5EF4-FFF2-40B4-BE49-F238E27FC236}">
                <a16:creationId xmlns:a16="http://schemas.microsoft.com/office/drawing/2014/main" id="{E8315506-D75C-4504-2482-9DE21D3988F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0491" t="74091"/>
          <a:stretch/>
        </p:blipFill>
        <p:spPr>
          <a:xfrm>
            <a:off x="7263299" y="5533258"/>
            <a:ext cx="1791888" cy="1954521"/>
          </a:xfrm>
          <a:prstGeom prst="rect">
            <a:avLst/>
          </a:prstGeom>
        </p:spPr>
      </p:pic>
      <p:sp>
        <p:nvSpPr>
          <p:cNvPr id="12" name="CuadroTexto 11">
            <a:extLst>
              <a:ext uri="{FF2B5EF4-FFF2-40B4-BE49-F238E27FC236}">
                <a16:creationId xmlns:a16="http://schemas.microsoft.com/office/drawing/2014/main" id="{2D83085C-3B89-8AAE-0559-A907CF3C849E}"/>
              </a:ext>
            </a:extLst>
          </p:cNvPr>
          <p:cNvSpPr txBox="1"/>
          <p:nvPr/>
        </p:nvSpPr>
        <p:spPr>
          <a:xfrm>
            <a:off x="3476131" y="461074"/>
            <a:ext cx="6195204" cy="584775"/>
          </a:xfrm>
          <a:prstGeom prst="rect">
            <a:avLst/>
          </a:prstGeom>
          <a:noFill/>
        </p:spPr>
        <p:txBody>
          <a:bodyPr wrap="square" rtlCol="0">
            <a:spAutoFit/>
          </a:bodyPr>
          <a:lstStyle/>
          <a:p>
            <a:pPr algn="ctr"/>
            <a:r>
              <a:rPr lang="es-MX" sz="3200" b="1" i="0" dirty="0">
                <a:solidFill>
                  <a:srgbClr val="183357"/>
                </a:solidFill>
                <a:effectLst>
                  <a:outerShdw blurRad="38100" dist="38100" dir="2700000" algn="tl">
                    <a:srgbClr val="000000">
                      <a:alpha val="43137"/>
                    </a:srgbClr>
                  </a:outerShdw>
                </a:effectLst>
                <a:latin typeface="Plus Jakarta Sans"/>
              </a:rPr>
              <a:t>¿QUÉ ES UNA MATRIZ IDENTIDAD?</a:t>
            </a:r>
            <a:endParaRPr lang="es-MX" sz="3200" b="1" i="0" dirty="0">
              <a:solidFill>
                <a:srgbClr val="183357"/>
              </a:solidFill>
              <a:effectLst>
                <a:outerShdw blurRad="38100" dist="38100" dir="2700000" algn="tl">
                  <a:srgbClr val="000000">
                    <a:alpha val="43137"/>
                  </a:srgbClr>
                </a:outerShdw>
              </a:effectLst>
              <a:latin typeface="Alegreya Sans"/>
            </a:endParaRPr>
          </a:p>
        </p:txBody>
      </p:sp>
      <p:sp>
        <p:nvSpPr>
          <p:cNvPr id="13" name="CuadroTexto 12">
            <a:extLst>
              <a:ext uri="{FF2B5EF4-FFF2-40B4-BE49-F238E27FC236}">
                <a16:creationId xmlns:a16="http://schemas.microsoft.com/office/drawing/2014/main" id="{72757E0A-2ABA-42CF-153B-3CB4387E8E14}"/>
              </a:ext>
            </a:extLst>
          </p:cNvPr>
          <p:cNvSpPr txBox="1"/>
          <p:nvPr/>
        </p:nvSpPr>
        <p:spPr>
          <a:xfrm>
            <a:off x="761786" y="2648459"/>
            <a:ext cx="8534827" cy="2308324"/>
          </a:xfrm>
          <a:prstGeom prst="rect">
            <a:avLst/>
          </a:prstGeom>
          <a:noFill/>
        </p:spPr>
        <p:txBody>
          <a:bodyPr wrap="square">
            <a:spAutoFit/>
          </a:bodyPr>
          <a:lstStyle/>
          <a:p>
            <a:pPr algn="just"/>
            <a:r>
              <a:rPr lang="es-MX" i="0" dirty="0">
                <a:effectLst/>
              </a:rPr>
              <a:t>Una matriz puede definirse como una ordenación rectangular de elementos, (o listado finito de elementos), los cuales pueden ser números reales o complejos, dispuestos en forma de filas y de columnas.</a:t>
            </a:r>
          </a:p>
          <a:p>
            <a:pPr algn="just"/>
            <a:endParaRPr lang="es-MX" i="0" dirty="0">
              <a:effectLst/>
            </a:endParaRPr>
          </a:p>
          <a:p>
            <a:pPr algn="just"/>
            <a:r>
              <a:rPr lang="es-MX" i="0" dirty="0">
                <a:effectLst/>
              </a:rPr>
              <a:t>La matriz idéntica o identidad es una matriz cuadrada (que posee el mismo número tanto de columnas como de filas) de orden </a:t>
            </a:r>
            <a:r>
              <a:rPr lang="es-MX" i="1" dirty="0">
                <a:effectLst/>
              </a:rPr>
              <a:t>n </a:t>
            </a:r>
            <a:r>
              <a:rPr lang="es-MX" i="0" dirty="0">
                <a:effectLst/>
              </a:rPr>
              <a:t>que tiene todos los elementos diagonales iguales a uno (1) y todos los demás componentes iguales a cero (0), se denomina matriz idéntica o identidad de orden </a:t>
            </a:r>
            <a:r>
              <a:rPr lang="es-MX" i="1" dirty="0">
                <a:effectLst/>
              </a:rPr>
              <a:t>n, </a:t>
            </a:r>
            <a:r>
              <a:rPr lang="es-MX" i="0" dirty="0">
                <a:effectLst/>
              </a:rPr>
              <a:t>y se denota por:</a:t>
            </a:r>
          </a:p>
        </p:txBody>
      </p:sp>
      <p:sp>
        <p:nvSpPr>
          <p:cNvPr id="14" name="CuadroTexto 13">
            <a:extLst>
              <a:ext uri="{FF2B5EF4-FFF2-40B4-BE49-F238E27FC236}">
                <a16:creationId xmlns:a16="http://schemas.microsoft.com/office/drawing/2014/main" id="{3D7F8981-7AA3-3F83-13AB-CE9D420B51D1}"/>
              </a:ext>
            </a:extLst>
          </p:cNvPr>
          <p:cNvSpPr txBox="1"/>
          <p:nvPr/>
        </p:nvSpPr>
        <p:spPr>
          <a:xfrm>
            <a:off x="601225" y="7487779"/>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pic>
        <p:nvPicPr>
          <p:cNvPr id="15" name="Picture 2" descr="matriz identidad_ Simplex">
            <a:extLst>
              <a:ext uri="{FF2B5EF4-FFF2-40B4-BE49-F238E27FC236}">
                <a16:creationId xmlns:a16="http://schemas.microsoft.com/office/drawing/2014/main" id="{A2E342DC-5E30-A28B-E96C-0A167BCC657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3380" y="5219981"/>
            <a:ext cx="7110187" cy="171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9053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p:cNvSpPr/>
          <p:nvPr/>
        </p:nvSpPr>
        <p:spPr>
          <a:xfrm>
            <a:off x="8021659" y="5533258"/>
            <a:ext cx="3645364" cy="3443068"/>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a:p>
        </p:txBody>
      </p:sp>
      <p:pic>
        <p:nvPicPr>
          <p:cNvPr id="9" name="Imagen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5881" r="64119"/>
                    </a14:imgEffect>
                  </a14:imgLayer>
                </a14:imgProps>
              </a:ext>
              <a:ext uri="{28A0092B-C50C-407E-A947-70E740481C1C}">
                <a14:useLocalDpi xmlns:a14="http://schemas.microsoft.com/office/drawing/2010/main" val="0"/>
              </a:ext>
            </a:extLst>
          </a:blip>
          <a:srcRect l="32779" t="12499" r="32084" b="37223"/>
          <a:stretch/>
        </p:blipFill>
        <p:spPr>
          <a:xfrm>
            <a:off x="8932624" y="6285611"/>
            <a:ext cx="757761" cy="1084228"/>
          </a:xfrm>
          <a:prstGeom prst="rect">
            <a:avLst/>
          </a:prstGeom>
        </p:spPr>
      </p:pic>
      <p:pic>
        <p:nvPicPr>
          <p:cNvPr id="21" name="Imagen 20"/>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7263299" y="5533258"/>
            <a:ext cx="1791888" cy="1954521"/>
          </a:xfrm>
          <a:prstGeom prst="rect">
            <a:avLst/>
          </a:prstGeom>
        </p:spPr>
      </p:pic>
      <p:sp>
        <p:nvSpPr>
          <p:cNvPr id="20" name="CuadroTexto 19">
            <a:extLst>
              <a:ext uri="{FF2B5EF4-FFF2-40B4-BE49-F238E27FC236}">
                <a16:creationId xmlns:a16="http://schemas.microsoft.com/office/drawing/2014/main" id="{7BD9B030-824E-8C48-03F2-539C46B53618}"/>
              </a:ext>
            </a:extLst>
          </p:cNvPr>
          <p:cNvSpPr txBox="1"/>
          <p:nvPr/>
        </p:nvSpPr>
        <p:spPr>
          <a:xfrm>
            <a:off x="922386" y="402561"/>
            <a:ext cx="8480995" cy="2062103"/>
          </a:xfrm>
          <a:prstGeom prst="rect">
            <a:avLst/>
          </a:prstGeom>
          <a:noFill/>
        </p:spPr>
        <p:txBody>
          <a:bodyPr wrap="square" rtlCol="0">
            <a:spAutoFit/>
          </a:bodyPr>
          <a:lstStyle/>
          <a:p>
            <a:pPr algn="ctr"/>
            <a:r>
              <a:rPr lang="es-MX" sz="3200" b="1" i="0" dirty="0">
                <a:solidFill>
                  <a:srgbClr val="183357"/>
                </a:solidFill>
                <a:latin typeface="Open Sans" panose="020B0606030504020204" pitchFamily="34" charset="0"/>
              </a:rPr>
              <a:t>CONSIDERACIONES IMPORTANTES AL UTILIZAR EL MÉTODO SIMPLEX</a:t>
            </a:r>
          </a:p>
          <a:p>
            <a:endParaRPr lang="es-MX" sz="3200" b="1" i="0" dirty="0">
              <a:solidFill>
                <a:srgbClr val="183357"/>
              </a:solidFill>
              <a:latin typeface="Open Sans" panose="020B0606030504020204" pitchFamily="34" charset="0"/>
            </a:endParaRPr>
          </a:p>
          <a:p>
            <a:r>
              <a:rPr lang="es-MX" sz="3200" b="1" dirty="0">
                <a:solidFill>
                  <a:srgbClr val="183357"/>
                </a:solidFill>
                <a:latin typeface="Open Sans" panose="020B0606030504020204" pitchFamily="34" charset="0"/>
              </a:rPr>
              <a:t>Variables de holgura y exceso</a:t>
            </a:r>
            <a:r>
              <a:rPr lang="es-MX" sz="3200" b="1" dirty="0">
                <a:solidFill>
                  <a:srgbClr val="183357"/>
                </a:solidFill>
              </a:rPr>
              <a:t>: </a:t>
            </a:r>
            <a:endParaRPr lang="es-MX" sz="3200" b="1" i="0" dirty="0">
              <a:solidFill>
                <a:srgbClr val="183357"/>
              </a:solidFill>
              <a:latin typeface="Alegreya Sans"/>
            </a:endParaRPr>
          </a:p>
        </p:txBody>
      </p:sp>
      <p:sp>
        <p:nvSpPr>
          <p:cNvPr id="27" name="CuadroTexto 26">
            <a:extLst>
              <a:ext uri="{FF2B5EF4-FFF2-40B4-BE49-F238E27FC236}">
                <a16:creationId xmlns:a16="http://schemas.microsoft.com/office/drawing/2014/main" id="{439E3762-0CDC-01B3-A5CB-E8E9189929A9}"/>
              </a:ext>
            </a:extLst>
          </p:cNvPr>
          <p:cNvSpPr txBox="1"/>
          <p:nvPr/>
        </p:nvSpPr>
        <p:spPr>
          <a:xfrm>
            <a:off x="468945" y="2679680"/>
            <a:ext cx="8586242" cy="3416320"/>
          </a:xfrm>
          <a:prstGeom prst="rect">
            <a:avLst/>
          </a:prstGeom>
          <a:noFill/>
        </p:spPr>
        <p:txBody>
          <a:bodyPr wrap="square">
            <a:spAutoFit/>
          </a:bodyPr>
          <a:lstStyle/>
          <a:p>
            <a:pPr algn="just"/>
            <a:r>
              <a:rPr lang="es-MX" i="0" dirty="0">
                <a:effectLst/>
              </a:rPr>
              <a:t>El Método Simplex trabaja basándose en ecuaciones y las restricciones iniciales que se modelan mediante programación lineal no lo son, para ello hay que convertir estas inecuaciones en ecuaciones utilizando unas variables denominadas de holgura y exceso relacionadas con el recurso al cual hace referencia la restricción y que en el tabulado final representa el </a:t>
            </a:r>
            <a:r>
              <a:rPr lang="es-MX" i="1" dirty="0">
                <a:effectLst/>
              </a:rPr>
              <a:t>«</a:t>
            </a:r>
            <a:r>
              <a:rPr lang="es-MX" i="1" dirty="0" err="1">
                <a:effectLst/>
              </a:rPr>
              <a:t>Slack</a:t>
            </a:r>
            <a:r>
              <a:rPr lang="es-MX" i="1" dirty="0">
                <a:effectLst/>
              </a:rPr>
              <a:t> </a:t>
            </a:r>
            <a:r>
              <a:rPr lang="es-MX" i="1" dirty="0" err="1">
                <a:effectLst/>
              </a:rPr>
              <a:t>or</a:t>
            </a:r>
            <a:r>
              <a:rPr lang="es-MX" i="1" dirty="0">
                <a:effectLst/>
              </a:rPr>
              <a:t> surplus» </a:t>
            </a:r>
            <a:r>
              <a:rPr lang="es-MX" i="0" dirty="0">
                <a:effectLst/>
              </a:rPr>
              <a:t>al que hacen referencia los famosos programas de resolución de investigación de operaciones, estas variables adquieren un gran valor en el análisis de sensibilidad y juegan un rol fundamental en la creación de la matriz identidad, base del Simplex.</a:t>
            </a:r>
          </a:p>
          <a:p>
            <a:pPr algn="just"/>
            <a:endParaRPr lang="es-MX" i="0" dirty="0">
              <a:effectLst/>
            </a:endParaRPr>
          </a:p>
          <a:p>
            <a:pPr algn="just"/>
            <a:r>
              <a:rPr lang="es-MX" i="0" dirty="0">
                <a:effectLst/>
              </a:rPr>
              <a:t>Estas variables suelen estar representadas por la letra </a:t>
            </a:r>
            <a:r>
              <a:rPr lang="es-MX" i="1" dirty="0">
                <a:effectLst/>
              </a:rPr>
              <a:t>«S»</a:t>
            </a:r>
            <a:r>
              <a:rPr lang="es-MX" i="0" dirty="0">
                <a:effectLst/>
              </a:rPr>
              <a:t>, se suman (del lado izquierdo de la restricción) si la restricción es de signo «&lt;= » y se restan (del lado izquierdo de la restricción) si la restricción es de signo «&gt;=».</a:t>
            </a:r>
          </a:p>
        </p:txBody>
      </p:sp>
      <p:sp>
        <p:nvSpPr>
          <p:cNvPr id="28" name="CuadroTexto 27">
            <a:extLst>
              <a:ext uri="{FF2B5EF4-FFF2-40B4-BE49-F238E27FC236}">
                <a16:creationId xmlns:a16="http://schemas.microsoft.com/office/drawing/2014/main" id="{EE7CF8E6-AB28-D055-93BD-819D84857775}"/>
              </a:ext>
            </a:extLst>
          </p:cNvPr>
          <p:cNvSpPr txBox="1"/>
          <p:nvPr/>
        </p:nvSpPr>
        <p:spPr>
          <a:xfrm>
            <a:off x="233210" y="7248331"/>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Tree>
    <p:extLst>
      <p:ext uri="{BB962C8B-B14F-4D97-AF65-F5344CB8AC3E}">
        <p14:creationId xmlns:p14="http://schemas.microsoft.com/office/powerpoint/2010/main" val="35569474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114300"/>
            <a:ext cx="10058400" cy="75438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980"/>
          </a:p>
        </p:txBody>
      </p:sp>
      <p:sp>
        <p:nvSpPr>
          <p:cNvPr id="12" name="Rectángulo redondeado 11"/>
          <p:cNvSpPr/>
          <p:nvPr/>
        </p:nvSpPr>
        <p:spPr>
          <a:xfrm rot="5400000">
            <a:off x="1257300" y="-1143000"/>
            <a:ext cx="7543800" cy="100584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0"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246" y="316240"/>
            <a:ext cx="2067969" cy="2067969"/>
          </a:xfrm>
          <a:prstGeom prst="rect">
            <a:avLst/>
          </a:prstGeom>
        </p:spPr>
      </p:pic>
      <p:pic>
        <p:nvPicPr>
          <p:cNvPr id="18" name="Imagen 1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797448" y="6211199"/>
            <a:ext cx="757761" cy="1084228"/>
          </a:xfrm>
          <a:prstGeom prst="rect">
            <a:avLst/>
          </a:prstGeom>
        </p:spPr>
      </p:pic>
      <p:pic>
        <p:nvPicPr>
          <p:cNvPr id="22" name="Imagen 21">
            <a:extLst>
              <a:ext uri="{FF2B5EF4-FFF2-40B4-BE49-F238E27FC236}">
                <a16:creationId xmlns:a16="http://schemas.microsoft.com/office/drawing/2014/main" id="{59DED7E6-3866-5B08-4FA4-6E89CBD5EB06}"/>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l="45556" t="16169" r="25397" b="13933"/>
          <a:stretch/>
        </p:blipFill>
        <p:spPr>
          <a:xfrm>
            <a:off x="2667000" y="1045378"/>
            <a:ext cx="4219023" cy="5707935"/>
          </a:xfrm>
          <a:prstGeom prst="rect">
            <a:avLst/>
          </a:prstGeom>
        </p:spPr>
      </p:pic>
      <p:sp>
        <p:nvSpPr>
          <p:cNvPr id="23" name="CuadroTexto 22">
            <a:extLst>
              <a:ext uri="{FF2B5EF4-FFF2-40B4-BE49-F238E27FC236}">
                <a16:creationId xmlns:a16="http://schemas.microsoft.com/office/drawing/2014/main" id="{801D2D54-5C34-3126-B056-A843AB28E3CE}"/>
              </a:ext>
            </a:extLst>
          </p:cNvPr>
          <p:cNvSpPr txBox="1"/>
          <p:nvPr/>
        </p:nvSpPr>
        <p:spPr>
          <a:xfrm>
            <a:off x="667657" y="151845"/>
            <a:ext cx="7358743" cy="584775"/>
          </a:xfrm>
          <a:prstGeom prst="rect">
            <a:avLst/>
          </a:prstGeom>
          <a:noFill/>
        </p:spPr>
        <p:txBody>
          <a:bodyPr wrap="square" rtlCol="0">
            <a:spAutoFit/>
          </a:bodyPr>
          <a:lstStyle/>
          <a:p>
            <a:pPr algn="ctr"/>
            <a:r>
              <a:rPr lang="es-MX" sz="3200" b="1" dirty="0">
                <a:solidFill>
                  <a:srgbClr val="183357"/>
                </a:solidFill>
                <a:effectLst>
                  <a:outerShdw blurRad="38100" dist="38100" dir="2700000" algn="tl">
                    <a:srgbClr val="000000">
                      <a:alpha val="43137"/>
                    </a:srgbClr>
                  </a:outerShdw>
                </a:effectLst>
              </a:rPr>
              <a:t>Por ejemplo.</a:t>
            </a:r>
            <a:endParaRPr lang="es-MX" sz="3200" b="1" i="0" dirty="0">
              <a:solidFill>
                <a:srgbClr val="183357"/>
              </a:solidFill>
              <a:effectLst>
                <a:outerShdw blurRad="38100" dist="38100" dir="2700000" algn="tl">
                  <a:srgbClr val="000000">
                    <a:alpha val="43137"/>
                  </a:srgbClr>
                </a:outerShdw>
              </a:effectLst>
              <a:latin typeface="Alegreya Sans"/>
            </a:endParaRPr>
          </a:p>
        </p:txBody>
      </p:sp>
      <p:sp>
        <p:nvSpPr>
          <p:cNvPr id="24" name="CuadroTexto 23">
            <a:extLst>
              <a:ext uri="{FF2B5EF4-FFF2-40B4-BE49-F238E27FC236}">
                <a16:creationId xmlns:a16="http://schemas.microsoft.com/office/drawing/2014/main" id="{8971914F-2160-AF9F-3313-FB86E429099A}"/>
              </a:ext>
            </a:extLst>
          </p:cNvPr>
          <p:cNvSpPr txBox="1"/>
          <p:nvPr/>
        </p:nvSpPr>
        <p:spPr>
          <a:xfrm>
            <a:off x="1447800" y="7426724"/>
            <a:ext cx="9457175" cy="253916"/>
          </a:xfrm>
          <a:prstGeom prst="rect">
            <a:avLst/>
          </a:prstGeom>
          <a:noFill/>
        </p:spPr>
        <p:txBody>
          <a:bodyPr wrap="square" rtlCol="0">
            <a:spAutoFit/>
          </a:bodyPr>
          <a:lstStyle/>
          <a:p>
            <a:r>
              <a:rPr lang="es-CO" sz="1050" dirty="0">
                <a:solidFill>
                  <a:srgbClr val="123258"/>
                </a:solidFill>
              </a:rPr>
              <a:t>Bibliografía: https://www.ingenieriaindustrialonline.com/investigacion-de-operaciones/metodo-simplex/</a:t>
            </a:r>
            <a:endParaRPr lang="en-US" sz="1050" dirty="0">
              <a:solidFill>
                <a:schemeClr val="bg1"/>
              </a:solidFill>
            </a:endParaRPr>
          </a:p>
        </p:txBody>
      </p:sp>
    </p:spTree>
    <p:extLst>
      <p:ext uri="{BB962C8B-B14F-4D97-AF65-F5344CB8AC3E}">
        <p14:creationId xmlns:p14="http://schemas.microsoft.com/office/powerpoint/2010/main" val="3933714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1F5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199</TotalTime>
  <Words>4201</Words>
  <Application>Microsoft Office PowerPoint</Application>
  <PresentationFormat>Personalizado</PresentationFormat>
  <Paragraphs>299</Paragraphs>
  <Slides>47</Slides>
  <Notes>40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Alegreya Sans</vt:lpstr>
      <vt:lpstr>-apple-system</vt:lpstr>
      <vt:lpstr>Arial</vt:lpstr>
      <vt:lpstr>Calibri</vt:lpstr>
      <vt:lpstr>Century Gothic</vt:lpstr>
      <vt:lpstr>Morn Thin</vt:lpstr>
      <vt:lpstr>Open Sans</vt:lpstr>
      <vt:lpstr>Plus Jakarta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GaMs</dc:creator>
  <cp:lastModifiedBy>George A Mojica S</cp:lastModifiedBy>
  <cp:revision>10</cp:revision>
  <dcterms:modified xsi:type="dcterms:W3CDTF">2023-02-13T07:44:29Z</dcterms:modified>
</cp:coreProperties>
</file>